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58" r:id="rId2"/>
    <p:sldId id="260" r:id="rId3"/>
    <p:sldId id="313" r:id="rId4"/>
    <p:sldId id="310" r:id="rId5"/>
    <p:sldId id="270" r:id="rId6"/>
    <p:sldId id="283" r:id="rId7"/>
    <p:sldId id="284" r:id="rId8"/>
    <p:sldId id="285" r:id="rId9"/>
    <p:sldId id="282" r:id="rId10"/>
    <p:sldId id="315" r:id="rId11"/>
    <p:sldId id="311" r:id="rId12"/>
    <p:sldId id="257" r:id="rId13"/>
    <p:sldId id="312" r:id="rId14"/>
    <p:sldId id="259" r:id="rId15"/>
    <p:sldId id="289" r:id="rId16"/>
    <p:sldId id="290" r:id="rId17"/>
    <p:sldId id="291" r:id="rId18"/>
    <p:sldId id="292" r:id="rId19"/>
    <p:sldId id="293" r:id="rId20"/>
    <p:sldId id="294" r:id="rId21"/>
    <p:sldId id="295" r:id="rId22"/>
    <p:sldId id="286" r:id="rId23"/>
    <p:sldId id="288" r:id="rId24"/>
    <p:sldId id="287" r:id="rId25"/>
    <p:sldId id="296" r:id="rId26"/>
    <p:sldId id="297" r:id="rId27"/>
    <p:sldId id="298" r:id="rId28"/>
    <p:sldId id="299" r:id="rId29"/>
    <p:sldId id="300" r:id="rId30"/>
    <p:sldId id="301" r:id="rId31"/>
    <p:sldId id="316" r:id="rId32"/>
    <p:sldId id="302" r:id="rId33"/>
    <p:sldId id="303" r:id="rId34"/>
    <p:sldId id="304" r:id="rId35"/>
    <p:sldId id="305" r:id="rId36"/>
    <p:sldId id="306" r:id="rId37"/>
    <p:sldId id="307" r:id="rId38"/>
    <p:sldId id="317" r:id="rId39"/>
    <p:sldId id="319" r:id="rId40"/>
    <p:sldId id="318" r:id="rId41"/>
    <p:sldId id="308" r:id="rId42"/>
    <p:sldId id="31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5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104" d="100"/>
          <a:sy n="104" d="100"/>
        </p:scale>
        <p:origin x="55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Unmaintained Software</a:t>
            </a:r>
            <a:r>
              <a:rPr lang="en-US" b="1" baseline="0" dirty="0"/>
              <a:t> Failure Rates</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06000768917473E-2"/>
          <c:y val="0.21308094010214007"/>
          <c:w val="0.87705394279448445"/>
          <c:h val="0.70079945336096816"/>
        </c:manualLayout>
      </c:layout>
      <c:scatterChart>
        <c:scatterStyle val="smoothMarker"/>
        <c:varyColors val="0"/>
        <c:ser>
          <c:idx val="0"/>
          <c:order val="0"/>
          <c:spPr>
            <a:ln w="19050" cap="rnd">
              <a:solidFill>
                <a:schemeClr val="accent1"/>
              </a:solidFill>
              <a:round/>
            </a:ln>
            <a:effectLst/>
          </c:spPr>
          <c:marker>
            <c:symbol val="none"/>
          </c:marker>
          <c:xVal>
            <c:numRef>
              <c:f>Sheet1!$A$2:$A$83</c:f>
              <c:numCache>
                <c:formatCode>General</c:formatCode>
                <c:ptCount val="82"/>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33</c:v>
                </c:pt>
                <c:pt idx="32">
                  <c:v>34</c:v>
                </c:pt>
                <c:pt idx="33">
                  <c:v>35</c:v>
                </c:pt>
                <c:pt idx="34">
                  <c:v>36</c:v>
                </c:pt>
                <c:pt idx="35">
                  <c:v>37</c:v>
                </c:pt>
                <c:pt idx="36">
                  <c:v>38</c:v>
                </c:pt>
                <c:pt idx="37">
                  <c:v>39</c:v>
                </c:pt>
                <c:pt idx="38">
                  <c:v>40</c:v>
                </c:pt>
                <c:pt idx="39">
                  <c:v>41</c:v>
                </c:pt>
                <c:pt idx="40">
                  <c:v>42</c:v>
                </c:pt>
                <c:pt idx="41">
                  <c:v>43</c:v>
                </c:pt>
                <c:pt idx="42">
                  <c:v>44</c:v>
                </c:pt>
                <c:pt idx="43">
                  <c:v>45</c:v>
                </c:pt>
                <c:pt idx="44">
                  <c:v>46</c:v>
                </c:pt>
                <c:pt idx="45">
                  <c:v>47</c:v>
                </c:pt>
                <c:pt idx="46">
                  <c:v>48</c:v>
                </c:pt>
                <c:pt idx="47">
                  <c:v>49</c:v>
                </c:pt>
                <c:pt idx="48">
                  <c:v>50</c:v>
                </c:pt>
                <c:pt idx="49">
                  <c:v>51</c:v>
                </c:pt>
                <c:pt idx="50">
                  <c:v>52</c:v>
                </c:pt>
                <c:pt idx="51">
                  <c:v>53</c:v>
                </c:pt>
                <c:pt idx="52">
                  <c:v>54</c:v>
                </c:pt>
                <c:pt idx="53">
                  <c:v>55</c:v>
                </c:pt>
                <c:pt idx="54">
                  <c:v>56</c:v>
                </c:pt>
                <c:pt idx="55">
                  <c:v>57</c:v>
                </c:pt>
                <c:pt idx="56">
                  <c:v>58</c:v>
                </c:pt>
                <c:pt idx="57">
                  <c:v>59</c:v>
                </c:pt>
                <c:pt idx="58">
                  <c:v>60</c:v>
                </c:pt>
                <c:pt idx="59">
                  <c:v>61</c:v>
                </c:pt>
                <c:pt idx="60">
                  <c:v>62</c:v>
                </c:pt>
                <c:pt idx="61">
                  <c:v>63</c:v>
                </c:pt>
                <c:pt idx="62">
                  <c:v>64</c:v>
                </c:pt>
                <c:pt idx="63">
                  <c:v>65</c:v>
                </c:pt>
                <c:pt idx="64">
                  <c:v>66</c:v>
                </c:pt>
                <c:pt idx="65">
                  <c:v>67</c:v>
                </c:pt>
                <c:pt idx="66">
                  <c:v>68</c:v>
                </c:pt>
                <c:pt idx="67">
                  <c:v>69</c:v>
                </c:pt>
                <c:pt idx="68">
                  <c:v>70</c:v>
                </c:pt>
                <c:pt idx="69">
                  <c:v>71</c:v>
                </c:pt>
                <c:pt idx="70">
                  <c:v>72</c:v>
                </c:pt>
                <c:pt idx="71">
                  <c:v>73</c:v>
                </c:pt>
                <c:pt idx="72">
                  <c:v>74</c:v>
                </c:pt>
                <c:pt idx="73">
                  <c:v>75</c:v>
                </c:pt>
                <c:pt idx="74">
                  <c:v>76</c:v>
                </c:pt>
                <c:pt idx="75">
                  <c:v>77</c:v>
                </c:pt>
                <c:pt idx="76">
                  <c:v>78</c:v>
                </c:pt>
                <c:pt idx="77">
                  <c:v>79</c:v>
                </c:pt>
                <c:pt idx="78">
                  <c:v>80</c:v>
                </c:pt>
                <c:pt idx="79">
                  <c:v>81</c:v>
                </c:pt>
                <c:pt idx="80">
                  <c:v>82</c:v>
                </c:pt>
                <c:pt idx="81">
                  <c:v>83</c:v>
                </c:pt>
              </c:numCache>
            </c:numRef>
          </c:xVal>
          <c:yVal>
            <c:numRef>
              <c:f>Sheet1!$B$2:$B$83</c:f>
              <c:numCache>
                <c:formatCode>General</c:formatCode>
                <c:ptCount val="82"/>
                <c:pt idx="0">
                  <c:v>3.3219280948873622</c:v>
                </c:pt>
                <c:pt idx="1">
                  <c:v>2.0959032742893848</c:v>
                </c:pt>
                <c:pt idx="2">
                  <c:v>1.6609640474436811</c:v>
                </c:pt>
                <c:pt idx="3">
                  <c:v>1.4306765580733929</c:v>
                </c:pt>
                <c:pt idx="4">
                  <c:v>1.2850972089384687</c:v>
                </c:pt>
                <c:pt idx="5">
                  <c:v>1.1832946624549383</c:v>
                </c:pt>
                <c:pt idx="6">
                  <c:v>1.1073093649624541</c:v>
                </c:pt>
                <c:pt idx="7">
                  <c:v>1.0479516371446924</c:v>
                </c:pt>
                <c:pt idx="8">
                  <c:v>1</c:v>
                </c:pt>
                <c:pt idx="9">
                  <c:v>0.96025256778912738</c:v>
                </c:pt>
                <c:pt idx="10">
                  <c:v>0.92662840802912672</c:v>
                </c:pt>
                <c:pt idx="11">
                  <c:v>0.89771171750262313</c:v>
                </c:pt>
                <c:pt idx="12">
                  <c:v>0.8725028695491559</c:v>
                </c:pt>
                <c:pt idx="13">
                  <c:v>0.85027415372760251</c:v>
                </c:pt>
                <c:pt idx="14">
                  <c:v>0.83048202372184055</c:v>
                </c:pt>
                <c:pt idx="15">
                  <c:v>0.81271150929195901</c:v>
                </c:pt>
                <c:pt idx="16">
                  <c:v>0.79663977019691223</c:v>
                </c:pt>
                <c:pt idx="17">
                  <c:v>0.78201148309954072</c:v>
                </c:pt>
                <c:pt idx="18">
                  <c:v>0.76862178684024074</c:v>
                </c:pt>
                <c:pt idx="19">
                  <c:v>0.75630419551640105</c:v>
                </c:pt>
                <c:pt idx="20">
                  <c:v>0.74492185977334702</c:v>
                </c:pt>
                <c:pt idx="21">
                  <c:v>0.73436113557355565</c:v>
                </c:pt>
                <c:pt idx="22">
                  <c:v>0.72452677516225394</c:v>
                </c:pt>
                <c:pt idx="23">
                  <c:v>0.71533827903669644</c:v>
                </c:pt>
                <c:pt idx="24">
                  <c:v>0.70672709237532838</c:v>
                </c:pt>
                <c:pt idx="25">
                  <c:v>0.6986344247631282</c:v>
                </c:pt>
                <c:pt idx="26">
                  <c:v>0.6910095361682882</c:v>
                </c:pt>
                <c:pt idx="27">
                  <c:v>0.68380837599388911</c:v>
                </c:pt>
                <c:pt idx="28">
                  <c:v>0.67699249252884552</c:v>
                </c:pt>
                <c:pt idx="29">
                  <c:v>0.67052815164442925</c:v>
                </c:pt>
                <c:pt idx="30">
                  <c:v>0.66438561897747239</c:v>
                </c:pt>
                <c:pt idx="31">
                  <c:v>0.65853857099291147</c:v>
                </c:pt>
                <c:pt idx="32">
                  <c:v>0.65296360849113078</c:v>
                </c:pt>
                <c:pt idx="33">
                  <c:v>0.64763985218072906</c:v>
                </c:pt>
                <c:pt idx="34">
                  <c:v>0.64254860446923434</c:v>
                </c:pt>
                <c:pt idx="35">
                  <c:v>0.63767306504840893</c:v>
                </c:pt>
                <c:pt idx="36">
                  <c:v>0.63299809046096744</c:v>
                </c:pt>
                <c:pt idx="37">
                  <c:v>0.62850998984188011</c:v>
                </c:pt>
                <c:pt idx="38">
                  <c:v>0.62419635058178491</c:v>
                </c:pt>
                <c:pt idx="39">
                  <c:v>0.62004588887311562</c:v>
                </c:pt>
                <c:pt idx="40">
                  <c:v>0.61604832105293827</c:v>
                </c:pt>
                <c:pt idx="41">
                  <c:v>0.61219425241069658</c:v>
                </c:pt>
                <c:pt idx="42">
                  <c:v>0.60847508072947221</c:v>
                </c:pt>
                <c:pt idx="43">
                  <c:v>0.60488291231014157</c:v>
                </c:pt>
                <c:pt idx="44">
                  <c:v>0.60141048861497992</c:v>
                </c:pt>
                <c:pt idx="45">
                  <c:v>0.59805112198071142</c:v>
                </c:pt>
                <c:pt idx="46">
                  <c:v>0.59479863910606734</c:v>
                </c:pt>
                <c:pt idx="47">
                  <c:v>0.59164733122746915</c:v>
                </c:pt>
                <c:pt idx="48">
                  <c:v>0.588591910067779</c:v>
                </c:pt>
                <c:pt idx="49">
                  <c:v>0.58562746878441962</c:v>
                </c:pt>
                <c:pt idx="50">
                  <c:v>0.58274944726029654</c:v>
                </c:pt>
                <c:pt idx="51">
                  <c:v>0.579953601178403</c:v>
                </c:pt>
                <c:pt idx="52">
                  <c:v>0.57723597440237195</c:v>
                </c:pt>
                <c:pt idx="53">
                  <c:v>0.57459287425347172</c:v>
                </c:pt>
                <c:pt idx="54">
                  <c:v>0.57202084933193131</c:v>
                </c:pt>
                <c:pt idx="55">
                  <c:v>0.56951666957894043</c:v>
                </c:pt>
                <c:pt idx="56">
                  <c:v>0.567077308316706</c:v>
                </c:pt>
                <c:pt idx="57">
                  <c:v>0.56469992603881181</c:v>
                </c:pt>
                <c:pt idx="58">
                  <c:v>0.56238185575284771</c:v>
                </c:pt>
                <c:pt idx="59">
                  <c:v>0.5601205897026692</c:v>
                </c:pt>
                <c:pt idx="60">
                  <c:v>0.5579137673194251</c:v>
                </c:pt>
                <c:pt idx="61">
                  <c:v>0.5557591642691968</c:v>
                </c:pt>
                <c:pt idx="62">
                  <c:v>0.55365468248122707</c:v>
                </c:pt>
                <c:pt idx="63">
                  <c:v>0.55159834105464112</c:v>
                </c:pt>
                <c:pt idx="64">
                  <c:v>0.54958826795363713</c:v>
                </c:pt>
                <c:pt idx="65">
                  <c:v>0.54762269241159567</c:v>
                </c:pt>
                <c:pt idx="66">
                  <c:v>0.54569993797367511</c:v>
                </c:pt>
                <c:pt idx="67">
                  <c:v>0.54381841611541215</c:v>
                </c:pt>
                <c:pt idx="68">
                  <c:v>0.5419766203817945</c:v>
                </c:pt>
                <c:pt idx="69">
                  <c:v>0.54017312099735892</c:v>
                </c:pt>
                <c:pt idx="70">
                  <c:v>0.53840655990320985</c:v>
                </c:pt>
                <c:pt idx="71">
                  <c:v>0.53667564618155028</c:v>
                </c:pt>
                <c:pt idx="72">
                  <c:v>0.53497915183245559</c:v>
                </c:pt>
                <c:pt idx="73">
                  <c:v>0.53331590787127259</c:v>
                </c:pt>
                <c:pt idx="74">
                  <c:v>0.53168480071825608</c:v>
                </c:pt>
                <c:pt idx="75">
                  <c:v>0.53008476885491707</c:v>
                </c:pt>
                <c:pt idx="76">
                  <c:v>0.52851479972409487</c:v>
                </c:pt>
                <c:pt idx="77">
                  <c:v>0.52697392685302091</c:v>
                </c:pt>
                <c:pt idx="78">
                  <c:v>0.52546122718065325</c:v>
                </c:pt>
                <c:pt idx="79">
                  <c:v>0.52397581857234621</c:v>
                </c:pt>
                <c:pt idx="80">
                  <c:v>0.52251685750652699</c:v>
                </c:pt>
                <c:pt idx="81">
                  <c:v>0.52108353691947318</c:v>
                </c:pt>
              </c:numCache>
            </c:numRef>
          </c:yVal>
          <c:smooth val="1"/>
          <c:extLst>
            <c:ext xmlns:c16="http://schemas.microsoft.com/office/drawing/2014/chart" uri="{C3380CC4-5D6E-409C-BE32-E72D297353CC}">
              <c16:uniqueId val="{00000000-ADEC-5241-A762-1F24EE88A5F4}"/>
            </c:ext>
          </c:extLst>
        </c:ser>
        <c:dLbls>
          <c:showLegendKey val="0"/>
          <c:showVal val="0"/>
          <c:showCatName val="0"/>
          <c:showSerName val="0"/>
          <c:showPercent val="0"/>
          <c:showBubbleSize val="0"/>
        </c:dLbls>
        <c:axId val="781071984"/>
        <c:axId val="780632048"/>
      </c:scatterChart>
      <c:valAx>
        <c:axId val="781071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632048"/>
        <c:crosses val="autoZero"/>
        <c:crossBetween val="midCat"/>
      </c:valAx>
      <c:valAx>
        <c:axId val="78063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failure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1071984"/>
        <c:crosses val="autoZero"/>
        <c:crossBetween val="midCat"/>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Maintained</a:t>
            </a:r>
            <a:r>
              <a:rPr lang="en-US" b="1" baseline="0" dirty="0"/>
              <a:t> </a:t>
            </a:r>
            <a:r>
              <a:rPr lang="en-US" b="1" dirty="0"/>
              <a:t>Software</a:t>
            </a:r>
            <a:r>
              <a:rPr lang="en-US" b="1" baseline="0" dirty="0"/>
              <a:t> Failure Rates</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6"/>
              </a:solidFill>
              <a:round/>
            </a:ln>
            <a:effectLst/>
          </c:spPr>
          <c:marker>
            <c:symbol val="none"/>
          </c:marker>
          <c:trendline>
            <c:spPr>
              <a:ln w="19050" cap="rnd">
                <a:solidFill>
                  <a:srgbClr val="FF0000"/>
                </a:solidFill>
                <a:prstDash val="sysDot"/>
              </a:ln>
              <a:effectLst/>
            </c:spPr>
            <c:trendlineType val="exp"/>
            <c:dispRSqr val="0"/>
            <c:dispEq val="0"/>
          </c:trendline>
          <c:yVal>
            <c:numRef>
              <c:f>Sheet1!$D$2:$D$48</c:f>
              <c:numCache>
                <c:formatCode>General</c:formatCode>
                <c:ptCount val="47"/>
                <c:pt idx="0">
                  <c:v>1</c:v>
                </c:pt>
                <c:pt idx="1">
                  <c:v>0.96025256778912738</c:v>
                </c:pt>
                <c:pt idx="2">
                  <c:v>0.92662840802912672</c:v>
                </c:pt>
                <c:pt idx="3">
                  <c:v>0.89771171750262313</c:v>
                </c:pt>
                <c:pt idx="4">
                  <c:v>0.8725028695491559</c:v>
                </c:pt>
                <c:pt idx="5">
                  <c:v>0.85027415372760251</c:v>
                </c:pt>
                <c:pt idx="6">
                  <c:v>0.83048202372184055</c:v>
                </c:pt>
                <c:pt idx="7">
                  <c:v>0.81271150929195901</c:v>
                </c:pt>
                <c:pt idx="8">
                  <c:v>0.79663977019691223</c:v>
                </c:pt>
                <c:pt idx="9">
                  <c:v>0.78201148309954072</c:v>
                </c:pt>
                <c:pt idx="10">
                  <c:v>1.0479516371446924</c:v>
                </c:pt>
                <c:pt idx="11">
                  <c:v>1</c:v>
                </c:pt>
                <c:pt idx="12">
                  <c:v>0.96025256778912738</c:v>
                </c:pt>
                <c:pt idx="13">
                  <c:v>0.92662840802912672</c:v>
                </c:pt>
                <c:pt idx="14">
                  <c:v>0.89771171750262313</c:v>
                </c:pt>
                <c:pt idx="15">
                  <c:v>0.8725028695491559</c:v>
                </c:pt>
                <c:pt idx="16">
                  <c:v>0.85027415372760251</c:v>
                </c:pt>
                <c:pt idx="17">
                  <c:v>0.83048202372184055</c:v>
                </c:pt>
                <c:pt idx="18">
                  <c:v>0.81271150929195901</c:v>
                </c:pt>
                <c:pt idx="19">
                  <c:v>0.79663977019691223</c:v>
                </c:pt>
                <c:pt idx="20">
                  <c:v>0.78201148309954072</c:v>
                </c:pt>
                <c:pt idx="21">
                  <c:v>1.1073093649624541</c:v>
                </c:pt>
                <c:pt idx="22">
                  <c:v>1.0479516371446924</c:v>
                </c:pt>
                <c:pt idx="23">
                  <c:v>1</c:v>
                </c:pt>
                <c:pt idx="24">
                  <c:v>0.96025256778912738</c:v>
                </c:pt>
                <c:pt idx="25">
                  <c:v>0.92662840802912672</c:v>
                </c:pt>
                <c:pt idx="26">
                  <c:v>0.89771171750262313</c:v>
                </c:pt>
                <c:pt idx="27">
                  <c:v>0.8725028695491559</c:v>
                </c:pt>
                <c:pt idx="28">
                  <c:v>0.85027415372760251</c:v>
                </c:pt>
                <c:pt idx="29">
                  <c:v>0.83048202372184055</c:v>
                </c:pt>
                <c:pt idx="30">
                  <c:v>0.81271150929195901</c:v>
                </c:pt>
                <c:pt idx="31">
                  <c:v>0.79663977019691223</c:v>
                </c:pt>
                <c:pt idx="32">
                  <c:v>1.1832946624549383</c:v>
                </c:pt>
                <c:pt idx="33">
                  <c:v>1.1073093649624541</c:v>
                </c:pt>
                <c:pt idx="34">
                  <c:v>1.0479516371446924</c:v>
                </c:pt>
                <c:pt idx="35">
                  <c:v>1</c:v>
                </c:pt>
                <c:pt idx="36">
                  <c:v>0.96025256778912738</c:v>
                </c:pt>
                <c:pt idx="37">
                  <c:v>0.92662840802912672</c:v>
                </c:pt>
                <c:pt idx="38">
                  <c:v>0.89771171750262313</c:v>
                </c:pt>
                <c:pt idx="39">
                  <c:v>0.8725028695491559</c:v>
                </c:pt>
                <c:pt idx="40">
                  <c:v>0.85027415372760251</c:v>
                </c:pt>
                <c:pt idx="41">
                  <c:v>0.83048202372184055</c:v>
                </c:pt>
                <c:pt idx="42">
                  <c:v>0.81271150929195901</c:v>
                </c:pt>
                <c:pt idx="43">
                  <c:v>1.2850972089384687</c:v>
                </c:pt>
                <c:pt idx="44">
                  <c:v>1.1832946624549383</c:v>
                </c:pt>
                <c:pt idx="45">
                  <c:v>1.1073093649624541</c:v>
                </c:pt>
                <c:pt idx="46">
                  <c:v>1.0479516371446924</c:v>
                </c:pt>
              </c:numCache>
            </c:numRef>
          </c:yVal>
          <c:smooth val="1"/>
          <c:extLst>
            <c:ext xmlns:c16="http://schemas.microsoft.com/office/drawing/2014/chart" uri="{C3380CC4-5D6E-409C-BE32-E72D297353CC}">
              <c16:uniqueId val="{00000001-2957-F04B-A4A9-33F82A8D2E8D}"/>
            </c:ext>
          </c:extLst>
        </c:ser>
        <c:dLbls>
          <c:showLegendKey val="0"/>
          <c:showVal val="0"/>
          <c:showCatName val="0"/>
          <c:showSerName val="0"/>
          <c:showPercent val="0"/>
          <c:showBubbleSize val="0"/>
        </c:dLbls>
        <c:axId val="780890864"/>
        <c:axId val="787173184"/>
      </c:scatterChart>
      <c:valAx>
        <c:axId val="780890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7173184"/>
        <c:crosses val="autoZero"/>
        <c:crossBetween val="midCat"/>
      </c:valAx>
      <c:valAx>
        <c:axId val="78717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Failure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8908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dirty="0">
                <a:effectLst/>
              </a:rPr>
              <a:t>Programmer </a:t>
            </a:r>
            <a:r>
              <a:rPr lang="en-US" dirty="0"/>
              <a:t>Productivity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2"/>
              </a:solidFill>
              <a:round/>
            </a:ln>
            <a:effectLst/>
          </c:spPr>
          <c:marker>
            <c:symbol val="none"/>
          </c:marker>
          <c:yVal>
            <c:numRef>
              <c:f>Sheet1!$C$2:$C$49</c:f>
              <c:numCache>
                <c:formatCode>General</c:formatCode>
                <c:ptCount val="48"/>
                <c:pt idx="0">
                  <c:v>0.90928204671058754</c:v>
                </c:pt>
                <c:pt idx="1">
                  <c:v>0.90463083778445041</c:v>
                </c:pt>
                <c:pt idx="2">
                  <c:v>0.89974115627719631</c:v>
                </c:pt>
                <c:pt idx="3">
                  <c:v>0.89460077543813565</c:v>
                </c:pt>
                <c:pt idx="4">
                  <c:v>0.8891968416376661</c:v>
                </c:pt>
                <c:pt idx="5">
                  <c:v>0.88351584222650303</c:v>
                </c:pt>
                <c:pt idx="6">
                  <c:v>0.87754357174701814</c:v>
                </c:pt>
                <c:pt idx="7">
                  <c:v>0.87126509641219585</c:v>
                </c:pt>
                <c:pt idx="8">
                  <c:v>0.8646647167633873</c:v>
                </c:pt>
                <c:pt idx="9">
                  <c:v>0.85772592841348649</c:v>
                </c:pt>
                <c:pt idx="10">
                  <c:v>0.85043138077736491</c:v>
                </c:pt>
                <c:pt idx="11">
                  <c:v>0.84276283368637239</c:v>
                </c:pt>
                <c:pt idx="12">
                  <c:v>0.83470111177841344</c:v>
                </c:pt>
                <c:pt idx="13">
                  <c:v>0.82622605654955483</c:v>
                </c:pt>
                <c:pt idx="14">
                  <c:v>0.81731647594726542</c:v>
                </c:pt>
                <c:pt idx="15">
                  <c:v>0.80795009137924589</c:v>
                </c:pt>
                <c:pt idx="16">
                  <c:v>0.79810348200534464</c:v>
                </c:pt>
                <c:pt idx="17">
                  <c:v>0.7877520261732569</c:v>
                </c:pt>
                <c:pt idx="18">
                  <c:v>0.77686983985157021</c:v>
                </c:pt>
                <c:pt idx="19">
                  <c:v>0.76542971190620235</c:v>
                </c:pt>
                <c:pt idx="20">
                  <c:v>0.75340303605839354</c:v>
                </c:pt>
                <c:pt idx="21">
                  <c:v>0.74075973935410855</c:v>
                </c:pt>
                <c:pt idx="22">
                  <c:v>0.72746820696598746</c:v>
                </c:pt>
                <c:pt idx="23">
                  <c:v>0.71349520313980985</c:v>
                </c:pt>
                <c:pt idx="24">
                  <c:v>0.69880578808779803</c:v>
                </c:pt>
                <c:pt idx="25">
                  <c:v>0.68336323062094684</c:v>
                </c:pt>
                <c:pt idx="26">
                  <c:v>0.6671289163019205</c:v>
                </c:pt>
                <c:pt idx="27">
                  <c:v>0.65006225088884473</c:v>
                </c:pt>
                <c:pt idx="28">
                  <c:v>0.63212055882855767</c:v>
                </c:pt>
                <c:pt idx="29">
                  <c:v>0.61325897654549877</c:v>
                </c:pt>
                <c:pt idx="30">
                  <c:v>0.59343034025940089</c:v>
                </c:pt>
                <c:pt idx="31">
                  <c:v>0.5725850680512734</c:v>
                </c:pt>
                <c:pt idx="32">
                  <c:v>0.55067103588277844</c:v>
                </c:pt>
                <c:pt idx="33">
                  <c:v>0.52763344725898531</c:v>
                </c:pt>
                <c:pt idx="34">
                  <c:v>0.50341469620859058</c:v>
                </c:pt>
                <c:pt idx="35">
                  <c:v>0.47795422323898396</c:v>
                </c:pt>
                <c:pt idx="36">
                  <c:v>0.45118836390597361</c:v>
                </c:pt>
                <c:pt idx="37">
                  <c:v>0.42305018961951335</c:v>
                </c:pt>
                <c:pt idx="38">
                  <c:v>0.39346934028736658</c:v>
                </c:pt>
                <c:pt idx="39">
                  <c:v>0.36237184837822667</c:v>
                </c:pt>
                <c:pt idx="40">
                  <c:v>0.32967995396436067</c:v>
                </c:pt>
                <c:pt idx="41">
                  <c:v>0.29531191028128656</c:v>
                </c:pt>
                <c:pt idx="42">
                  <c:v>0.25918177931828212</c:v>
                </c:pt>
                <c:pt idx="43">
                  <c:v>0.22119921692859512</c:v>
                </c:pt>
                <c:pt idx="44">
                  <c:v>0.18126924692201818</c:v>
                </c:pt>
                <c:pt idx="45">
                  <c:v>0.13929202357494219</c:v>
                </c:pt>
                <c:pt idx="46">
                  <c:v>9.5162581964040482E-2</c:v>
                </c:pt>
                <c:pt idx="47">
                  <c:v>4.8770575499285984E-2</c:v>
                </c:pt>
              </c:numCache>
            </c:numRef>
          </c:yVal>
          <c:smooth val="1"/>
          <c:extLst>
            <c:ext xmlns:c16="http://schemas.microsoft.com/office/drawing/2014/chart" uri="{C3380CC4-5D6E-409C-BE32-E72D297353CC}">
              <c16:uniqueId val="{00000000-76BD-BA45-A27C-8A1114D00D1F}"/>
            </c:ext>
          </c:extLst>
        </c:ser>
        <c:dLbls>
          <c:showLegendKey val="0"/>
          <c:showVal val="0"/>
          <c:showCatName val="0"/>
          <c:showSerName val="0"/>
          <c:showPercent val="0"/>
          <c:showBubbleSize val="0"/>
        </c:dLbls>
        <c:axId val="831478032"/>
        <c:axId val="674849328"/>
      </c:scatterChart>
      <c:valAx>
        <c:axId val="8314780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software complexity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49328"/>
        <c:crosses val="autoZero"/>
        <c:crossBetween val="midCat"/>
      </c:valAx>
      <c:valAx>
        <c:axId val="674849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productivity</a:t>
                </a:r>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14780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136BE-977A-4868-A5D6-7AF59BE00740}" type="datetimeFigureOut">
              <a:rPr lang="en-CA" smtClean="0"/>
              <a:t>2021-08-17</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272EA-3C93-45A8-90EC-F25F8BF583C1}" type="slidenum">
              <a:rPr lang="en-CA" smtClean="0"/>
              <a:t>‹#›</a:t>
            </a:fld>
            <a:endParaRPr lang="en-CA"/>
          </a:p>
        </p:txBody>
      </p:sp>
    </p:spTree>
    <p:extLst>
      <p:ext uri="{BB962C8B-B14F-4D97-AF65-F5344CB8AC3E}">
        <p14:creationId xmlns:p14="http://schemas.microsoft.com/office/powerpoint/2010/main" val="153795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2</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11</a:t>
            </a:fld>
            <a:endParaRPr lang="en-CA"/>
          </a:p>
        </p:txBody>
      </p:sp>
    </p:spTree>
    <p:extLst>
      <p:ext uri="{BB962C8B-B14F-4D97-AF65-F5344CB8AC3E}">
        <p14:creationId xmlns:p14="http://schemas.microsoft.com/office/powerpoint/2010/main" val="386972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22</a:t>
            </a:fld>
            <a:endParaRPr lang="en-CA"/>
          </a:p>
        </p:txBody>
      </p:sp>
    </p:spTree>
    <p:extLst>
      <p:ext uri="{BB962C8B-B14F-4D97-AF65-F5344CB8AC3E}">
        <p14:creationId xmlns:p14="http://schemas.microsoft.com/office/powerpoint/2010/main" val="309126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23</a:t>
            </a:fld>
            <a:endParaRPr lang="en-CA"/>
          </a:p>
        </p:txBody>
      </p:sp>
    </p:spTree>
    <p:extLst>
      <p:ext uri="{BB962C8B-B14F-4D97-AF65-F5344CB8AC3E}">
        <p14:creationId xmlns:p14="http://schemas.microsoft.com/office/powerpoint/2010/main" val="2237072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24</a:t>
            </a:fld>
            <a:endParaRPr lang="en-CA"/>
          </a:p>
        </p:txBody>
      </p:sp>
    </p:spTree>
    <p:extLst>
      <p:ext uri="{BB962C8B-B14F-4D97-AF65-F5344CB8AC3E}">
        <p14:creationId xmlns:p14="http://schemas.microsoft.com/office/powerpoint/2010/main" val="47236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3</a:t>
            </a:fld>
            <a:endParaRPr lang="en-CA"/>
          </a:p>
        </p:txBody>
      </p:sp>
    </p:spTree>
    <p:extLst>
      <p:ext uri="{BB962C8B-B14F-4D97-AF65-F5344CB8AC3E}">
        <p14:creationId xmlns:p14="http://schemas.microsoft.com/office/powerpoint/2010/main" val="48738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4</a:t>
            </a:fld>
            <a:endParaRPr lang="en-CA"/>
          </a:p>
        </p:txBody>
      </p:sp>
    </p:spTree>
    <p:extLst>
      <p:ext uri="{BB962C8B-B14F-4D97-AF65-F5344CB8AC3E}">
        <p14:creationId xmlns:p14="http://schemas.microsoft.com/office/powerpoint/2010/main" val="2827207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5</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6</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7</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8</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9</a:t>
            </a:fld>
            <a:endParaRPr lang="en-CA"/>
          </a:p>
        </p:txBody>
      </p:sp>
    </p:spTree>
    <p:extLst>
      <p:ext uri="{BB962C8B-B14F-4D97-AF65-F5344CB8AC3E}">
        <p14:creationId xmlns:p14="http://schemas.microsoft.com/office/powerpoint/2010/main" val="42808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B272EA-3C93-45A8-90EC-F25F8BF583C1}" type="slidenum">
              <a:rPr lang="en-CA" smtClean="0"/>
              <a:t>10</a:t>
            </a:fld>
            <a:endParaRPr lang="en-CA"/>
          </a:p>
        </p:txBody>
      </p:sp>
    </p:spTree>
    <p:extLst>
      <p:ext uri="{BB962C8B-B14F-4D97-AF65-F5344CB8AC3E}">
        <p14:creationId xmlns:p14="http://schemas.microsoft.com/office/powerpoint/2010/main" val="61597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p>
        </p:txBody>
      </p:sp>
      <p:sp>
        <p:nvSpPr>
          <p:cNvPr id="4" name="Date Placeholder 3"/>
          <p:cNvSpPr>
            <a:spLocks noGrp="1"/>
          </p:cNvSpPr>
          <p:nvPr>
            <p:ph type="dt" sz="half" idx="10"/>
          </p:nvPr>
        </p:nvSpPr>
        <p:spPr/>
        <p:txBody>
          <a:bodyPr/>
          <a:lstStyle/>
          <a:p>
            <a:fld id="{035B4676-4104-433D-96B0-CED563678F36}" type="datetime1">
              <a:rPr lang="en-US" smtClean="0"/>
              <a:t>8/17/2021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fld id="{4D4470E6-24ED-4AA6-8790-13769BEE40CA}" type="datetime1">
              <a:rPr lang="en-US" smtClean="0"/>
              <a:t>8/17/2021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fld id="{52B36EB2-2598-41FF-9AC2-1F8212CEC276}" type="datetime1">
              <a:rPr lang="en-US" smtClean="0"/>
              <a:t>8/17/2021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8D86C542-72CF-45FE-9D41-F7548E6758BB}" type="datetime1">
              <a:rPr lang="en-US" smtClean="0"/>
              <a:t>8/17/2021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Date Placeholder 4"/>
          <p:cNvSpPr>
            <a:spLocks noGrp="1"/>
          </p:cNvSpPr>
          <p:nvPr>
            <p:ph type="dt" sz="half" idx="10"/>
          </p:nvPr>
        </p:nvSpPr>
        <p:spPr/>
        <p:txBody>
          <a:bodyPr/>
          <a:lstStyle/>
          <a:p>
            <a:fld id="{DA9CA344-E91F-4BC2-8CC4-AE7A583F9EC8}" type="datetime1">
              <a:rPr lang="en-US" smtClean="0"/>
              <a:t>8/17/2021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Date Placeholder 6"/>
          <p:cNvSpPr>
            <a:spLocks noGrp="1"/>
          </p:cNvSpPr>
          <p:nvPr>
            <p:ph type="dt" sz="half" idx="10"/>
          </p:nvPr>
        </p:nvSpPr>
        <p:spPr/>
        <p:txBody>
          <a:bodyPr/>
          <a:lstStyle/>
          <a:p>
            <a:fld id="{F2CC0C1F-15FE-4D6A-ABF2-B02FDB0964FD}" type="datetime1">
              <a:rPr lang="en-US" smtClean="0"/>
              <a:t>8/17/2021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Date Placeholder 2"/>
          <p:cNvSpPr>
            <a:spLocks noGrp="1"/>
          </p:cNvSpPr>
          <p:nvPr>
            <p:ph type="dt" sz="half" idx="10"/>
          </p:nvPr>
        </p:nvSpPr>
        <p:spPr/>
        <p:txBody>
          <a:bodyPr/>
          <a:lstStyle/>
          <a:p>
            <a:fld id="{EA3ABCE9-857F-45B3-ABE1-DCBF215A9B9E}" type="datetime1">
              <a:rPr lang="en-US" smtClean="0"/>
              <a:t>8/17/2021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6CBE4-DCA7-4A64-8470-CF5B3AA8F0F8}" type="datetime1">
              <a:rPr lang="en-US" smtClean="0"/>
              <a:t>8/17/2021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47D59960-A287-4DD4-9B35-00A65D34EB7E}" type="datetime1">
              <a:rPr lang="en-US" smtClean="0"/>
              <a:t>8/17/2021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53645D3-7A5A-46E1-A785-73F206B01FFA}" type="datetime1">
              <a:rPr lang="en-US" smtClean="0"/>
              <a:t>8/17/2021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696FCC-4741-479E-A096-50DE1561EA87}"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D6F7B-CB10-4726-945D-40EE2A85F2B8}" type="datetime1">
              <a:rPr lang="en-US" smtClean="0"/>
              <a:t>8/17/2021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96FCC-4741-479E-A096-50DE1561EA87}"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irbrake.io/blog/sdlc/waterfall-mode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rum.co.uk/how-can-an-agile-approach-be-used-for-collections-system-developm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Gnomes_(South_Park)"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oftware_development_process"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ystems_development_life_cycle"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roject-management.com/10-key-principles-of-agile" TargetMode="External"/><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roject-management.com/10-key-principles-of-agile"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dilbert.com/strip/2005-11-16" TargetMode="External"/><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project-management.com/10-key-principles-of-agil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project-management.com/10-key-principles-of-agil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iguelgfierro.com/blog/2014/what-is-scrum-and-how-to-apply-it-to-a-startup/" TargetMode="External"/><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iguelgfierro.com/blog/2014/what-is-scrum-and-how-to-apply-it-to-a-startup/" TargetMode="External"/><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en.wikipedia.org/wiki/Dynamic_systems_development_method"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en.wikipedia.org/wiki/Dynamic_systems_development_method"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dzone.com/articles/the-exponential-cost-of-fixing-bug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dzone.com/articles/the-exponential-cost-of-fixing-bug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zone.com/articles/the-exponential-cost-of-fixing-bugs"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DevOps" TargetMode="External"/><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CslideBackground.jpg"/>
          <p:cNvPicPr>
            <a:picLocks noGrp="1" noChangeAspect="1"/>
          </p:cNvPicPr>
          <p:nvPr>
            <p:ph idx="4294967295"/>
          </p:nvPr>
        </p:nvPicPr>
        <p:blipFill>
          <a:blip r:embed="rId2"/>
          <a:stretch>
            <a:fillRect/>
          </a:stretch>
        </p:blipFill>
        <p:spPr>
          <a:xfrm>
            <a:off x="0" y="0"/>
            <a:ext cx="9144000" cy="6875463"/>
          </a:xfrm>
        </p:spPr>
      </p:pic>
      <p:sp>
        <p:nvSpPr>
          <p:cNvPr id="10" name="Title 9"/>
          <p:cNvSpPr>
            <a:spLocks noGrp="1"/>
          </p:cNvSpPr>
          <p:nvPr>
            <p:ph type="ctrTitle"/>
          </p:nvPr>
        </p:nvSpPr>
        <p:spPr/>
        <p:txBody>
          <a:bodyPr>
            <a:normAutofit/>
          </a:bodyPr>
          <a:lstStyle/>
          <a:p>
            <a:r>
              <a:rPr lang="en-US" dirty="0">
                <a:solidFill>
                  <a:schemeClr val="accent1"/>
                </a:solidFill>
              </a:rPr>
              <a:t>What Is Software Engineering?</a:t>
            </a:r>
            <a:endParaRPr lang="en-CA" dirty="0">
              <a:solidFill>
                <a:schemeClr val="accent1"/>
              </a:solidFill>
            </a:endParaRPr>
          </a:p>
        </p:txBody>
      </p:sp>
      <p:sp>
        <p:nvSpPr>
          <p:cNvPr id="11" name="Subtitle 10"/>
          <p:cNvSpPr>
            <a:spLocks noGrp="1"/>
          </p:cNvSpPr>
          <p:nvPr>
            <p:ph type="subTitle" idx="1"/>
          </p:nvPr>
        </p:nvSpPr>
        <p:spPr>
          <a:xfrm>
            <a:off x="1403648" y="4365104"/>
            <a:ext cx="6400800" cy="625624"/>
          </a:xfrm>
        </p:spPr>
        <p:txBody>
          <a:bodyPr>
            <a:normAutofit fontScale="85000" lnSpcReduction="10000"/>
          </a:bodyPr>
          <a:lstStyle/>
          <a:p>
            <a:r>
              <a:rPr lang="en-US" dirty="0"/>
              <a:t>CTEC1332  Software Engineering Practices</a:t>
            </a:r>
          </a:p>
        </p:txBody>
      </p:sp>
      <p:sp>
        <p:nvSpPr>
          <p:cNvPr id="12" name="TextBox 11"/>
          <p:cNvSpPr txBox="1"/>
          <p:nvPr/>
        </p:nvSpPr>
        <p:spPr>
          <a:xfrm>
            <a:off x="3024000" y="6093296"/>
            <a:ext cx="309634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a:t>Version </a:t>
            </a:r>
            <a:r>
              <a:rPr lang="en-US" sz="1400" b="1" dirty="0"/>
              <a:t>1.2</a:t>
            </a:r>
            <a:r>
              <a:rPr lang="en-US" sz="1400" dirty="0"/>
              <a:t>;  Last Modified:  </a:t>
            </a:r>
            <a:fld id="{518F1503-A373-6349-AE94-EDDA235E2FF5}" type="datetime1">
              <a:rPr lang="en-CA" sz="1400" smtClean="0"/>
              <a:t>2021-08-17</a:t>
            </a:fld>
            <a:endParaRPr lang="en-CA"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Software Engineering</a:t>
            </a:r>
          </a:p>
        </p:txBody>
      </p:sp>
      <p:sp>
        <p:nvSpPr>
          <p:cNvPr id="3" name="Content Placeholder 2"/>
          <p:cNvSpPr>
            <a:spLocks noGrp="1"/>
          </p:cNvSpPr>
          <p:nvPr>
            <p:ph idx="1"/>
          </p:nvPr>
        </p:nvSpPr>
        <p:spPr>
          <a:xfrm>
            <a:off x="457200" y="2204864"/>
            <a:ext cx="8229600" cy="3312367"/>
          </a:xfrm>
        </p:spPr>
        <p:txBody>
          <a:bodyPr>
            <a:normAutofit/>
          </a:bodyPr>
          <a:lstStyle/>
          <a:p>
            <a:pPr marL="0" indent="0" algn="ctr">
              <a:buNone/>
            </a:pPr>
            <a:r>
              <a:rPr lang="en-CA" dirty="0">
                <a:latin typeface="Bahnschrift" panose="020B0502040204020203" pitchFamily="34" charset="0"/>
              </a:rPr>
              <a:t>“</a:t>
            </a:r>
            <a:r>
              <a:rPr lang="en-US" dirty="0">
                <a:latin typeface="Bahnschrift" panose="020B0502040204020203" pitchFamily="34" charset="0"/>
              </a:rPr>
              <a:t>Real software engineers don't debug programs, they verify correctness. This process doesn't necessarily involve execution of anything on a computer, except perhaps a Correctness Verification Aid package.”</a:t>
            </a:r>
          </a:p>
          <a:p>
            <a:pPr marL="0" indent="0">
              <a:buNone/>
            </a:pPr>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10</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
        <p:nvSpPr>
          <p:cNvPr id="9" name="TextBox 8">
            <a:extLst>
              <a:ext uri="{FF2B5EF4-FFF2-40B4-BE49-F238E27FC236}">
                <a16:creationId xmlns:a16="http://schemas.microsoft.com/office/drawing/2014/main" id="{EF8176BB-ABC9-4F5D-8CB4-32E597933275}"/>
              </a:ext>
            </a:extLst>
          </p:cNvPr>
          <p:cNvSpPr txBox="1"/>
          <p:nvPr/>
        </p:nvSpPr>
        <p:spPr>
          <a:xfrm>
            <a:off x="6156176" y="5651955"/>
            <a:ext cx="2133600" cy="276999"/>
          </a:xfrm>
          <a:prstGeom prst="rect">
            <a:avLst/>
          </a:prstGeom>
          <a:noFill/>
        </p:spPr>
        <p:txBody>
          <a:bodyPr wrap="square">
            <a:spAutoFit/>
          </a:bodyPr>
          <a:lstStyle/>
          <a:p>
            <a:pPr marL="0" indent="0" algn="r">
              <a:buNone/>
            </a:pPr>
            <a:r>
              <a:rPr lang="en-US" sz="1200" dirty="0">
                <a:solidFill>
                  <a:schemeClr val="bg1">
                    <a:lumMod val="50000"/>
                  </a:schemeClr>
                </a:solidFill>
              </a:rPr>
              <a:t>(found on Slashdot)</a:t>
            </a:r>
          </a:p>
        </p:txBody>
      </p:sp>
    </p:spTree>
    <p:extLst>
      <p:ext uri="{BB962C8B-B14F-4D97-AF65-F5344CB8AC3E}">
        <p14:creationId xmlns:p14="http://schemas.microsoft.com/office/powerpoint/2010/main" val="3256605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Software Engineering Methodology</a:t>
            </a:r>
          </a:p>
        </p:txBody>
      </p:sp>
      <p:sp>
        <p:nvSpPr>
          <p:cNvPr id="3" name="Content Placeholder 2"/>
          <p:cNvSpPr>
            <a:spLocks noGrp="1"/>
          </p:cNvSpPr>
          <p:nvPr>
            <p:ph idx="1"/>
          </p:nvPr>
        </p:nvSpPr>
        <p:spPr>
          <a:xfrm>
            <a:off x="1110444" y="1667510"/>
            <a:ext cx="7211144" cy="3960440"/>
          </a:xfrm>
        </p:spPr>
        <p:txBody>
          <a:bodyPr>
            <a:normAutofit/>
          </a:bodyPr>
          <a:lstStyle/>
          <a:p>
            <a:pPr marL="514350" indent="-514350">
              <a:buFont typeface="+mj-lt"/>
              <a:buAutoNum type="arabicPeriod"/>
            </a:pPr>
            <a:r>
              <a:rPr lang="en-CA" sz="4000" dirty="0"/>
              <a:t>Requirements Specification.</a:t>
            </a:r>
          </a:p>
          <a:p>
            <a:pPr marL="514350" indent="-514350">
              <a:buFont typeface="+mj-lt"/>
              <a:buAutoNum type="arabicPeriod"/>
            </a:pPr>
            <a:r>
              <a:rPr lang="en-CA" sz="4000" dirty="0"/>
              <a:t>Analysis.</a:t>
            </a:r>
          </a:p>
          <a:p>
            <a:pPr marL="514350" indent="-514350">
              <a:buFont typeface="+mj-lt"/>
              <a:buAutoNum type="arabicPeriod"/>
            </a:pPr>
            <a:r>
              <a:rPr lang="en-CA" sz="4000" dirty="0"/>
              <a:t>Design.</a:t>
            </a:r>
          </a:p>
          <a:p>
            <a:pPr marL="514350" indent="-514350">
              <a:buFont typeface="+mj-lt"/>
              <a:buAutoNum type="arabicPeriod"/>
            </a:pPr>
            <a:r>
              <a:rPr lang="en-CA" sz="4000" dirty="0"/>
              <a:t>Implementation.</a:t>
            </a:r>
          </a:p>
          <a:p>
            <a:pPr marL="514350" indent="-514350">
              <a:buFont typeface="+mj-lt"/>
              <a:buAutoNum type="arabicPeriod"/>
            </a:pPr>
            <a:r>
              <a:rPr lang="en-CA" sz="4000" dirty="0"/>
              <a:t>Verification and Testing.</a:t>
            </a:r>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11</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984809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3B905-0EFD-CD4D-AA10-7D43FF1E8B91}"/>
              </a:ext>
            </a:extLst>
          </p:cNvPr>
          <p:cNvSpPr>
            <a:spLocks noGrp="1"/>
          </p:cNvSpPr>
          <p:nvPr>
            <p:ph type="title"/>
          </p:nvPr>
        </p:nvSpPr>
        <p:spPr/>
        <p:txBody>
          <a:bodyPr/>
          <a:lstStyle/>
          <a:p>
            <a:r>
              <a:rPr lang="en-US" dirty="0">
                <a:solidFill>
                  <a:schemeClr val="accent1"/>
                </a:solidFill>
              </a:rPr>
              <a:t>Software Engineering -- Definition</a:t>
            </a:r>
          </a:p>
        </p:txBody>
      </p:sp>
      <p:sp>
        <p:nvSpPr>
          <p:cNvPr id="6" name="Content Placeholder 5">
            <a:extLst>
              <a:ext uri="{FF2B5EF4-FFF2-40B4-BE49-F238E27FC236}">
                <a16:creationId xmlns:a16="http://schemas.microsoft.com/office/drawing/2014/main" id="{72B8DADA-090E-354B-9A4E-650AF9254052}"/>
              </a:ext>
            </a:extLst>
          </p:cNvPr>
          <p:cNvSpPr>
            <a:spLocks noGrp="1"/>
          </p:cNvSpPr>
          <p:nvPr>
            <p:ph idx="1"/>
          </p:nvPr>
        </p:nvSpPr>
        <p:spPr>
          <a:xfrm>
            <a:off x="1619672" y="1600200"/>
            <a:ext cx="6048672" cy="4756150"/>
          </a:xfrm>
        </p:spPr>
        <p:txBody>
          <a:bodyPr>
            <a:normAutofit lnSpcReduction="10000"/>
          </a:bodyPr>
          <a:lstStyle/>
          <a:p>
            <a:pPr marL="0" indent="0">
              <a:buNone/>
            </a:pPr>
            <a:r>
              <a:rPr lang="en-US" dirty="0"/>
              <a:t>“… Engineering principles </a:t>
            </a:r>
          </a:p>
          <a:p>
            <a:pPr marL="0" indent="0">
              <a:buNone/>
            </a:pPr>
            <a:br>
              <a:rPr lang="en-US" dirty="0"/>
            </a:br>
            <a:r>
              <a:rPr lang="en-US" dirty="0"/>
              <a:t>	applied to development of </a:t>
            </a:r>
            <a:br>
              <a:rPr lang="en-US" dirty="0"/>
            </a:br>
            <a:br>
              <a:rPr lang="en-US" dirty="0"/>
            </a:br>
            <a:r>
              <a:rPr lang="en-US" dirty="0"/>
              <a:t>	</a:t>
            </a:r>
            <a:r>
              <a:rPr lang="en-US" u="sng" dirty="0"/>
              <a:t>reliable</a:t>
            </a:r>
            <a:r>
              <a:rPr lang="en-US" dirty="0"/>
              <a:t>,</a:t>
            </a:r>
          </a:p>
          <a:p>
            <a:pPr marL="0" indent="0">
              <a:buNone/>
            </a:pPr>
            <a:r>
              <a:rPr lang="en-US" dirty="0"/>
              <a:t>	</a:t>
            </a:r>
            <a:r>
              <a:rPr lang="en-US" u="sng" dirty="0"/>
              <a:t>efficient</a:t>
            </a:r>
            <a:r>
              <a:rPr lang="en-US" dirty="0"/>
              <a:t>,</a:t>
            </a:r>
          </a:p>
          <a:p>
            <a:pPr marL="0" indent="0">
              <a:buNone/>
            </a:pPr>
            <a:r>
              <a:rPr lang="en-US" dirty="0"/>
              <a:t>	</a:t>
            </a:r>
            <a:r>
              <a:rPr lang="en-US" u="sng" dirty="0"/>
              <a:t>maintainable</a:t>
            </a:r>
          </a:p>
          <a:p>
            <a:pPr marL="0" indent="0">
              <a:buNone/>
            </a:pPr>
            <a:endParaRPr lang="en-US" dirty="0"/>
          </a:p>
          <a:p>
            <a:pPr marL="0" indent="0">
              <a:buNone/>
            </a:pPr>
            <a:r>
              <a:rPr lang="en-US" dirty="0"/>
              <a:t>	 software…”</a:t>
            </a:r>
          </a:p>
        </p:txBody>
      </p:sp>
      <p:sp>
        <p:nvSpPr>
          <p:cNvPr id="8" name="Date Placeholder 7">
            <a:extLst>
              <a:ext uri="{FF2B5EF4-FFF2-40B4-BE49-F238E27FC236}">
                <a16:creationId xmlns:a16="http://schemas.microsoft.com/office/drawing/2014/main" id="{03A4AB67-8357-E14A-B21C-7E5B662780BE}"/>
              </a:ext>
            </a:extLst>
          </p:cNvPr>
          <p:cNvSpPr>
            <a:spLocks noGrp="1"/>
          </p:cNvSpPr>
          <p:nvPr>
            <p:ph type="dt" sz="half" idx="10"/>
          </p:nvPr>
        </p:nvSpPr>
        <p:spPr/>
        <p:txBody>
          <a:bodyPr/>
          <a:lstStyle/>
          <a:p>
            <a:fld id="{2871BFB2-2621-2C42-A789-B459235AA759}" type="datetime1">
              <a:rPr lang="en-CA" smtClean="0"/>
              <a:t>2021-08-17</a:t>
            </a:fld>
            <a:endParaRPr lang="en-US" dirty="0"/>
          </a:p>
        </p:txBody>
      </p:sp>
      <p:sp>
        <p:nvSpPr>
          <p:cNvPr id="9" name="Slide Number Placeholder 8">
            <a:extLst>
              <a:ext uri="{FF2B5EF4-FFF2-40B4-BE49-F238E27FC236}">
                <a16:creationId xmlns:a16="http://schemas.microsoft.com/office/drawing/2014/main" id="{73DF658E-B3CE-D543-BD85-B6A3506A523E}"/>
              </a:ext>
            </a:extLst>
          </p:cNvPr>
          <p:cNvSpPr>
            <a:spLocks noGrp="1"/>
          </p:cNvSpPr>
          <p:nvPr>
            <p:ph type="sldNum" sz="quarter" idx="12"/>
          </p:nvPr>
        </p:nvSpPr>
        <p:spPr/>
        <p:txBody>
          <a:bodyPr/>
          <a:lstStyle/>
          <a:p>
            <a:fld id="{7560C324-D53E-E64C-A923-2260FC9285D7}" type="slidenum">
              <a:rPr lang="en-US" smtClean="0"/>
              <a:t>12</a:t>
            </a:fld>
            <a:endParaRPr lang="en-US" dirty="0"/>
          </a:p>
        </p:txBody>
      </p:sp>
      <p:sp>
        <p:nvSpPr>
          <p:cNvPr id="10" name="Footer Placeholder 9">
            <a:extLst>
              <a:ext uri="{FF2B5EF4-FFF2-40B4-BE49-F238E27FC236}">
                <a16:creationId xmlns:a16="http://schemas.microsoft.com/office/drawing/2014/main" id="{8DCBA1D8-E46B-274D-9626-E6DE7E34707B}"/>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239347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73B905-0EFD-CD4D-AA10-7D43FF1E8B91}"/>
              </a:ext>
            </a:extLst>
          </p:cNvPr>
          <p:cNvSpPr>
            <a:spLocks noGrp="1"/>
          </p:cNvSpPr>
          <p:nvPr>
            <p:ph type="title"/>
          </p:nvPr>
        </p:nvSpPr>
        <p:spPr/>
        <p:txBody>
          <a:bodyPr>
            <a:normAutofit fontScale="90000"/>
          </a:bodyPr>
          <a:lstStyle/>
          <a:p>
            <a:r>
              <a:rPr lang="en-US" dirty="0">
                <a:solidFill>
                  <a:schemeClr val="accent1"/>
                </a:solidFill>
              </a:rPr>
              <a:t>Software Engineering – A Brief History</a:t>
            </a:r>
          </a:p>
        </p:txBody>
      </p:sp>
      <p:sp>
        <p:nvSpPr>
          <p:cNvPr id="6" name="Content Placeholder 5">
            <a:extLst>
              <a:ext uri="{FF2B5EF4-FFF2-40B4-BE49-F238E27FC236}">
                <a16:creationId xmlns:a16="http://schemas.microsoft.com/office/drawing/2014/main" id="{72B8DADA-090E-354B-9A4E-650AF9254052}"/>
              </a:ext>
            </a:extLst>
          </p:cNvPr>
          <p:cNvSpPr>
            <a:spLocks noGrp="1"/>
          </p:cNvSpPr>
          <p:nvPr>
            <p:ph idx="1"/>
          </p:nvPr>
        </p:nvSpPr>
        <p:spPr/>
        <p:txBody>
          <a:bodyPr>
            <a:normAutofit lnSpcReduction="10000"/>
          </a:bodyPr>
          <a:lstStyle/>
          <a:p>
            <a:r>
              <a:rPr lang="en-US" b="1" dirty="0"/>
              <a:t>“Early Years”</a:t>
            </a:r>
            <a:r>
              <a:rPr lang="en-US" dirty="0"/>
              <a:t> – S/W as an afterthought; custom S/W</a:t>
            </a:r>
            <a:br>
              <a:rPr lang="en-US" dirty="0"/>
            </a:br>
            <a:endParaRPr lang="en-US" dirty="0"/>
          </a:p>
          <a:p>
            <a:r>
              <a:rPr lang="en-US" dirty="0"/>
              <a:t>“</a:t>
            </a:r>
            <a:r>
              <a:rPr lang="en-US" b="1" dirty="0"/>
              <a:t>2</a:t>
            </a:r>
            <a:r>
              <a:rPr lang="en-US" b="1" baseline="30000" dirty="0"/>
              <a:t>nd</a:t>
            </a:r>
            <a:r>
              <a:rPr lang="en-US" b="1" dirty="0"/>
              <a:t> Era</a:t>
            </a:r>
            <a:r>
              <a:rPr lang="en-US" dirty="0"/>
              <a:t>”</a:t>
            </a:r>
            <a:r>
              <a:rPr lang="en-US" b="1" dirty="0"/>
              <a:t> </a:t>
            </a:r>
            <a:r>
              <a:rPr lang="en-US" dirty="0"/>
              <a:t>– product S/W</a:t>
            </a:r>
            <a:br>
              <a:rPr lang="en-US" dirty="0"/>
            </a:br>
            <a:endParaRPr lang="en-US" dirty="0"/>
          </a:p>
          <a:p>
            <a:r>
              <a:rPr lang="en-US" b="1" dirty="0"/>
              <a:t>“3</a:t>
            </a:r>
            <a:r>
              <a:rPr lang="en-US" b="1" baseline="30000" dirty="0"/>
              <a:t>rd</a:t>
            </a:r>
            <a:r>
              <a:rPr lang="en-US" b="1" dirty="0"/>
              <a:t> Era”</a:t>
            </a:r>
            <a:r>
              <a:rPr lang="en-US" dirty="0"/>
              <a:t> – low cost H/W; distributed software</a:t>
            </a:r>
            <a:br>
              <a:rPr lang="en-US" dirty="0"/>
            </a:br>
            <a:endParaRPr lang="en-US" dirty="0"/>
          </a:p>
          <a:p>
            <a:r>
              <a:rPr lang="en-US" b="1" dirty="0"/>
              <a:t>“4</a:t>
            </a:r>
            <a:r>
              <a:rPr lang="en-US" b="1" baseline="30000" dirty="0"/>
              <a:t>th</a:t>
            </a:r>
            <a:r>
              <a:rPr lang="en-US" b="1" dirty="0"/>
              <a:t> Era”</a:t>
            </a:r>
            <a:r>
              <a:rPr lang="en-US" dirty="0"/>
              <a:t> – AI, machine learning, blockchain, … </a:t>
            </a:r>
            <a:r>
              <a:rPr lang="en-US" sz="2400" dirty="0">
                <a:solidFill>
                  <a:schemeClr val="accent5"/>
                </a:solidFill>
              </a:rPr>
              <a:t>“you are here”</a:t>
            </a:r>
            <a:endParaRPr lang="en-US" dirty="0">
              <a:solidFill>
                <a:schemeClr val="accent5"/>
              </a:solidFill>
            </a:endParaRPr>
          </a:p>
        </p:txBody>
      </p:sp>
      <p:sp>
        <p:nvSpPr>
          <p:cNvPr id="8" name="Date Placeholder 7">
            <a:extLst>
              <a:ext uri="{FF2B5EF4-FFF2-40B4-BE49-F238E27FC236}">
                <a16:creationId xmlns:a16="http://schemas.microsoft.com/office/drawing/2014/main" id="{03A4AB67-8357-E14A-B21C-7E5B662780BE}"/>
              </a:ext>
            </a:extLst>
          </p:cNvPr>
          <p:cNvSpPr>
            <a:spLocks noGrp="1"/>
          </p:cNvSpPr>
          <p:nvPr>
            <p:ph type="dt" sz="half" idx="10"/>
          </p:nvPr>
        </p:nvSpPr>
        <p:spPr/>
        <p:txBody>
          <a:bodyPr/>
          <a:lstStyle/>
          <a:p>
            <a:fld id="{2871BFB2-2621-2C42-A789-B459235AA759}" type="datetime1">
              <a:rPr lang="en-CA" smtClean="0"/>
              <a:t>2021-08-17</a:t>
            </a:fld>
            <a:endParaRPr lang="en-US" dirty="0"/>
          </a:p>
        </p:txBody>
      </p:sp>
      <p:sp>
        <p:nvSpPr>
          <p:cNvPr id="9" name="Slide Number Placeholder 8">
            <a:extLst>
              <a:ext uri="{FF2B5EF4-FFF2-40B4-BE49-F238E27FC236}">
                <a16:creationId xmlns:a16="http://schemas.microsoft.com/office/drawing/2014/main" id="{73DF658E-B3CE-D543-BD85-B6A3506A523E}"/>
              </a:ext>
            </a:extLst>
          </p:cNvPr>
          <p:cNvSpPr>
            <a:spLocks noGrp="1"/>
          </p:cNvSpPr>
          <p:nvPr>
            <p:ph type="sldNum" sz="quarter" idx="12"/>
          </p:nvPr>
        </p:nvSpPr>
        <p:spPr/>
        <p:txBody>
          <a:bodyPr/>
          <a:lstStyle/>
          <a:p>
            <a:fld id="{7560C324-D53E-E64C-A923-2260FC9285D7}" type="slidenum">
              <a:rPr lang="en-US" smtClean="0"/>
              <a:t>13</a:t>
            </a:fld>
            <a:endParaRPr lang="en-US" dirty="0"/>
          </a:p>
        </p:txBody>
      </p:sp>
      <p:sp>
        <p:nvSpPr>
          <p:cNvPr id="10" name="Footer Placeholder 9">
            <a:extLst>
              <a:ext uri="{FF2B5EF4-FFF2-40B4-BE49-F238E27FC236}">
                <a16:creationId xmlns:a16="http://schemas.microsoft.com/office/drawing/2014/main" id="{8DCBA1D8-E46B-274D-9626-E6DE7E34707B}"/>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3661513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4D6F-8F4F-1749-B279-587D722A8461}"/>
              </a:ext>
            </a:extLst>
          </p:cNvPr>
          <p:cNvSpPr>
            <a:spLocks noGrp="1"/>
          </p:cNvSpPr>
          <p:nvPr>
            <p:ph type="title"/>
          </p:nvPr>
        </p:nvSpPr>
        <p:spPr/>
        <p:txBody>
          <a:bodyPr/>
          <a:lstStyle/>
          <a:p>
            <a:r>
              <a:rPr lang="en-US" dirty="0">
                <a:solidFill>
                  <a:schemeClr val="accent1"/>
                </a:solidFill>
              </a:rPr>
              <a:t>Software -- Definition</a:t>
            </a:r>
          </a:p>
        </p:txBody>
      </p:sp>
      <p:sp>
        <p:nvSpPr>
          <p:cNvPr id="3" name="Content Placeholder 2">
            <a:extLst>
              <a:ext uri="{FF2B5EF4-FFF2-40B4-BE49-F238E27FC236}">
                <a16:creationId xmlns:a16="http://schemas.microsoft.com/office/drawing/2014/main" id="{6166D45E-F3C7-004C-A88B-4D776D6E515A}"/>
              </a:ext>
            </a:extLst>
          </p:cNvPr>
          <p:cNvSpPr>
            <a:spLocks noGrp="1"/>
          </p:cNvSpPr>
          <p:nvPr>
            <p:ph idx="1"/>
          </p:nvPr>
        </p:nvSpPr>
        <p:spPr/>
        <p:txBody>
          <a:bodyPr>
            <a:normAutofit/>
          </a:bodyPr>
          <a:lstStyle/>
          <a:p>
            <a:pPr marL="385763" indent="-385763">
              <a:buFont typeface="+mj-lt"/>
              <a:buAutoNum type="arabicPeriod"/>
            </a:pPr>
            <a:r>
              <a:rPr lang="en-US" b="1" dirty="0"/>
              <a:t>Instructions</a:t>
            </a:r>
            <a:r>
              <a:rPr lang="en-US" dirty="0"/>
              <a:t> that when executed provide desired function and performance, </a:t>
            </a:r>
            <a:r>
              <a:rPr lang="en-US" dirty="0">
                <a:solidFill>
                  <a:schemeClr val="accent2"/>
                </a:solidFill>
              </a:rPr>
              <a:t>and</a:t>
            </a:r>
            <a:br>
              <a:rPr lang="en-US" dirty="0"/>
            </a:br>
            <a:endParaRPr lang="en-US" dirty="0"/>
          </a:p>
          <a:p>
            <a:pPr marL="385763" indent="-385763">
              <a:buFont typeface="+mj-lt"/>
              <a:buAutoNum type="arabicPeriod"/>
            </a:pPr>
            <a:r>
              <a:rPr lang="en-US" b="1" dirty="0"/>
              <a:t>Data structures</a:t>
            </a:r>
            <a:r>
              <a:rPr lang="en-US" dirty="0"/>
              <a:t> that enable the program to adequately manipulate information, </a:t>
            </a:r>
            <a:r>
              <a:rPr lang="en-US" dirty="0">
                <a:solidFill>
                  <a:schemeClr val="accent2"/>
                </a:solidFill>
              </a:rPr>
              <a:t>and</a:t>
            </a:r>
            <a:br>
              <a:rPr lang="en-US" dirty="0"/>
            </a:br>
            <a:endParaRPr lang="en-US" dirty="0"/>
          </a:p>
          <a:p>
            <a:pPr marL="385763" indent="-385763">
              <a:buFont typeface="+mj-lt"/>
              <a:buAutoNum type="arabicPeriod"/>
            </a:pPr>
            <a:r>
              <a:rPr lang="en-US" b="1" dirty="0"/>
              <a:t>Documents</a:t>
            </a:r>
            <a:r>
              <a:rPr lang="en-US" dirty="0"/>
              <a:t> that describe the operation and use of the programs.</a:t>
            </a:r>
            <a:endParaRPr lang="en-US" b="1" dirty="0"/>
          </a:p>
          <a:p>
            <a:pPr marL="0" indent="0">
              <a:buNone/>
            </a:pPr>
            <a:endParaRPr lang="en-US" b="1" dirty="0"/>
          </a:p>
        </p:txBody>
      </p:sp>
      <p:sp>
        <p:nvSpPr>
          <p:cNvPr id="5" name="Date Placeholder 4">
            <a:extLst>
              <a:ext uri="{FF2B5EF4-FFF2-40B4-BE49-F238E27FC236}">
                <a16:creationId xmlns:a16="http://schemas.microsoft.com/office/drawing/2014/main" id="{2AA45347-6069-204D-B2FB-40B547C518E3}"/>
              </a:ext>
            </a:extLst>
          </p:cNvPr>
          <p:cNvSpPr>
            <a:spLocks noGrp="1"/>
          </p:cNvSpPr>
          <p:nvPr>
            <p:ph type="dt" sz="half" idx="10"/>
          </p:nvPr>
        </p:nvSpPr>
        <p:spPr/>
        <p:txBody>
          <a:bodyPr/>
          <a:lstStyle/>
          <a:p>
            <a:fld id="{21964538-E01D-C649-8A76-D55F537834E0}" type="datetime1">
              <a:rPr lang="en-CA" smtClean="0"/>
              <a:t>2021-08-17</a:t>
            </a:fld>
            <a:endParaRPr lang="en-US" dirty="0"/>
          </a:p>
        </p:txBody>
      </p:sp>
      <p:sp>
        <p:nvSpPr>
          <p:cNvPr id="6" name="Slide Number Placeholder 5">
            <a:extLst>
              <a:ext uri="{FF2B5EF4-FFF2-40B4-BE49-F238E27FC236}">
                <a16:creationId xmlns:a16="http://schemas.microsoft.com/office/drawing/2014/main" id="{4FF5B7DF-D823-6543-B111-741635D52F77}"/>
              </a:ext>
            </a:extLst>
          </p:cNvPr>
          <p:cNvSpPr>
            <a:spLocks noGrp="1"/>
          </p:cNvSpPr>
          <p:nvPr>
            <p:ph type="sldNum" sz="quarter" idx="12"/>
          </p:nvPr>
        </p:nvSpPr>
        <p:spPr/>
        <p:txBody>
          <a:bodyPr/>
          <a:lstStyle/>
          <a:p>
            <a:fld id="{7560C324-D53E-E64C-A923-2260FC9285D7}" type="slidenum">
              <a:rPr lang="en-US" smtClean="0"/>
              <a:t>14</a:t>
            </a:fld>
            <a:endParaRPr lang="en-US" dirty="0"/>
          </a:p>
        </p:txBody>
      </p:sp>
      <p:sp>
        <p:nvSpPr>
          <p:cNvPr id="7" name="Footer Placeholder 6">
            <a:extLst>
              <a:ext uri="{FF2B5EF4-FFF2-40B4-BE49-F238E27FC236}">
                <a16:creationId xmlns:a16="http://schemas.microsoft.com/office/drawing/2014/main" id="{84986206-261E-2046-8620-D6747B1AEB38}"/>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123694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lstStyle/>
          <a:p>
            <a:r>
              <a:rPr lang="en-US" dirty="0">
                <a:solidFill>
                  <a:schemeClr val="accent1"/>
                </a:solidFill>
              </a:rPr>
              <a:t>“Amusing” Software Properties</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fontScale="92500" lnSpcReduction="10000"/>
          </a:bodyPr>
          <a:lstStyle/>
          <a:p>
            <a:r>
              <a:rPr lang="en-US" b="1" dirty="0"/>
              <a:t>Logical</a:t>
            </a:r>
            <a:r>
              <a:rPr lang="en-US" dirty="0"/>
              <a:t>, not physical</a:t>
            </a:r>
            <a:br>
              <a:rPr lang="en-US" dirty="0"/>
            </a:br>
            <a:endParaRPr lang="en-US" dirty="0"/>
          </a:p>
          <a:p>
            <a:r>
              <a:rPr lang="en-US" b="1" u="sng" dirty="0"/>
              <a:t>Not</a:t>
            </a:r>
            <a:r>
              <a:rPr lang="en-US" dirty="0"/>
              <a:t> “manufacturable” --- engineered;  a purely logical component</a:t>
            </a:r>
          </a:p>
          <a:p>
            <a:endParaRPr lang="en-US" dirty="0"/>
          </a:p>
          <a:p>
            <a:r>
              <a:rPr lang="en-US" dirty="0"/>
              <a:t>Doesn’t wear out like H/W</a:t>
            </a:r>
          </a:p>
          <a:p>
            <a:endParaRPr lang="en-US" dirty="0"/>
          </a:p>
          <a:p>
            <a:r>
              <a:rPr lang="en-US" b="1" u="sng" dirty="0"/>
              <a:t>But</a:t>
            </a:r>
            <a:r>
              <a:rPr lang="en-US" dirty="0"/>
              <a:t> – </a:t>
            </a:r>
            <a:r>
              <a:rPr lang="en-US" dirty="0">
                <a:solidFill>
                  <a:schemeClr val="accent1"/>
                </a:solidFill>
              </a:rPr>
              <a:t>maintenance</a:t>
            </a:r>
            <a:r>
              <a:rPr lang="en-US" dirty="0"/>
              <a:t>; each “bug” fixed may introduce new bugs</a:t>
            </a:r>
            <a:endParaRPr lang="en-US" b="1" u="sng" dirty="0"/>
          </a:p>
          <a:p>
            <a:endParaRPr lang="en-US" b="1" u="sng"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15</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214114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lstStyle/>
          <a:p>
            <a:r>
              <a:rPr lang="en-US" dirty="0">
                <a:solidFill>
                  <a:schemeClr val="accent1"/>
                </a:solidFill>
              </a:rPr>
              <a:t>“Amusing” Software Properties</a:t>
            </a:r>
          </a:p>
        </p:txBody>
      </p:sp>
      <p:graphicFrame>
        <p:nvGraphicFramePr>
          <p:cNvPr id="4" name="Chart 3">
            <a:extLst>
              <a:ext uri="{FF2B5EF4-FFF2-40B4-BE49-F238E27FC236}">
                <a16:creationId xmlns:a16="http://schemas.microsoft.com/office/drawing/2014/main" id="{059D3C09-CEC3-BC47-866C-17485AC1CDBC}"/>
              </a:ext>
            </a:extLst>
          </p:cNvPr>
          <p:cNvGraphicFramePr>
            <a:graphicFrameLocks/>
          </p:cNvGraphicFramePr>
          <p:nvPr/>
        </p:nvGraphicFramePr>
        <p:xfrm>
          <a:off x="628651" y="2419179"/>
          <a:ext cx="3548495" cy="24103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1A66D48-9665-DA4D-AA66-20D704897DDD}"/>
              </a:ext>
            </a:extLst>
          </p:cNvPr>
          <p:cNvGraphicFramePr>
            <a:graphicFrameLocks/>
          </p:cNvGraphicFramePr>
          <p:nvPr/>
        </p:nvGraphicFramePr>
        <p:xfrm>
          <a:off x="4465122" y="2517151"/>
          <a:ext cx="3590801" cy="24103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C7FAC2E-5245-4F48-BDF5-A90A04068D04}"/>
              </a:ext>
            </a:extLst>
          </p:cNvPr>
          <p:cNvSpPr txBox="1"/>
          <p:nvPr/>
        </p:nvSpPr>
        <p:spPr>
          <a:xfrm>
            <a:off x="7887739" y="3253096"/>
            <a:ext cx="1163395" cy="300082"/>
          </a:xfrm>
          <a:prstGeom prst="rect">
            <a:avLst/>
          </a:prstGeom>
          <a:solidFill>
            <a:schemeClr val="bg1"/>
          </a:solidFill>
        </p:spPr>
        <p:txBody>
          <a:bodyPr wrap="none" rtlCol="0">
            <a:spAutoFit/>
          </a:bodyPr>
          <a:lstStyle/>
          <a:p>
            <a:r>
              <a:rPr lang="en-US" sz="1350" dirty="0">
                <a:solidFill>
                  <a:srgbClr val="C00000"/>
                </a:solidFill>
              </a:rPr>
              <a:t>may increase!</a:t>
            </a:r>
          </a:p>
        </p:txBody>
      </p:sp>
      <p:sp>
        <p:nvSpPr>
          <p:cNvPr id="7" name="TextBox 6">
            <a:extLst>
              <a:ext uri="{FF2B5EF4-FFF2-40B4-BE49-F238E27FC236}">
                <a16:creationId xmlns:a16="http://schemas.microsoft.com/office/drawing/2014/main" id="{CD5BE6D4-D02C-2F4C-953D-103A43C48E96}"/>
              </a:ext>
            </a:extLst>
          </p:cNvPr>
          <p:cNvSpPr txBox="1"/>
          <p:nvPr/>
        </p:nvSpPr>
        <p:spPr>
          <a:xfrm>
            <a:off x="6100948" y="4232811"/>
            <a:ext cx="1040926" cy="30008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1350" dirty="0"/>
              <a:t>bugs “fixed”</a:t>
            </a:r>
          </a:p>
        </p:txBody>
      </p:sp>
      <p:cxnSp>
        <p:nvCxnSpPr>
          <p:cNvPr id="9" name="Straight Arrow Connector 8">
            <a:extLst>
              <a:ext uri="{FF2B5EF4-FFF2-40B4-BE49-F238E27FC236}">
                <a16:creationId xmlns:a16="http://schemas.microsoft.com/office/drawing/2014/main" id="{3946B23D-45B9-324F-9EC0-B6CFD4436D9C}"/>
              </a:ext>
            </a:extLst>
          </p:cNvPr>
          <p:cNvCxnSpPr/>
          <p:nvPr/>
        </p:nvCxnSpPr>
        <p:spPr>
          <a:xfrm flipH="1" flipV="1">
            <a:off x="5424055" y="3722334"/>
            <a:ext cx="1086592" cy="510478"/>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0" name="Straight Arrow Connector 9">
            <a:extLst>
              <a:ext uri="{FF2B5EF4-FFF2-40B4-BE49-F238E27FC236}">
                <a16:creationId xmlns:a16="http://schemas.microsoft.com/office/drawing/2014/main" id="{9A5B8AD5-683B-B740-94D4-C836FA5F2C99}"/>
              </a:ext>
            </a:extLst>
          </p:cNvPr>
          <p:cNvCxnSpPr>
            <a:cxnSpLocks/>
          </p:cNvCxnSpPr>
          <p:nvPr/>
        </p:nvCxnSpPr>
        <p:spPr>
          <a:xfrm flipH="1" flipV="1">
            <a:off x="6100949" y="3722334"/>
            <a:ext cx="409698" cy="510477"/>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CB91E427-9857-6543-991B-037442E9767F}"/>
              </a:ext>
            </a:extLst>
          </p:cNvPr>
          <p:cNvCxnSpPr>
            <a:cxnSpLocks/>
          </p:cNvCxnSpPr>
          <p:nvPr/>
        </p:nvCxnSpPr>
        <p:spPr>
          <a:xfrm flipV="1">
            <a:off x="6510646" y="3722334"/>
            <a:ext cx="237062" cy="510478"/>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64CC2591-3F47-3E48-A3B1-57C12D44BD19}"/>
              </a:ext>
            </a:extLst>
          </p:cNvPr>
          <p:cNvCxnSpPr>
            <a:cxnSpLocks/>
          </p:cNvCxnSpPr>
          <p:nvPr/>
        </p:nvCxnSpPr>
        <p:spPr>
          <a:xfrm flipV="1">
            <a:off x="6499384" y="3722334"/>
            <a:ext cx="970196" cy="510478"/>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8" name="Date Placeholder 17">
            <a:extLst>
              <a:ext uri="{FF2B5EF4-FFF2-40B4-BE49-F238E27FC236}">
                <a16:creationId xmlns:a16="http://schemas.microsoft.com/office/drawing/2014/main" id="{D94EE6A7-408C-2049-8662-F0AB15080DE9}"/>
              </a:ext>
            </a:extLst>
          </p:cNvPr>
          <p:cNvSpPr>
            <a:spLocks noGrp="1"/>
          </p:cNvSpPr>
          <p:nvPr>
            <p:ph type="dt" sz="half" idx="10"/>
          </p:nvPr>
        </p:nvSpPr>
        <p:spPr/>
        <p:txBody>
          <a:bodyPr/>
          <a:lstStyle/>
          <a:p>
            <a:fld id="{ACC664C4-0121-9649-90B2-5F606C2496AD}" type="datetime1">
              <a:rPr lang="en-CA" smtClean="0"/>
              <a:t>2021-08-17</a:t>
            </a:fld>
            <a:endParaRPr lang="en-US" dirty="0"/>
          </a:p>
        </p:txBody>
      </p:sp>
      <p:sp>
        <p:nvSpPr>
          <p:cNvPr id="19" name="Slide Number Placeholder 18">
            <a:extLst>
              <a:ext uri="{FF2B5EF4-FFF2-40B4-BE49-F238E27FC236}">
                <a16:creationId xmlns:a16="http://schemas.microsoft.com/office/drawing/2014/main" id="{5D568FE9-52C4-DA47-9FA9-42CBC20C24C9}"/>
              </a:ext>
            </a:extLst>
          </p:cNvPr>
          <p:cNvSpPr>
            <a:spLocks noGrp="1"/>
          </p:cNvSpPr>
          <p:nvPr>
            <p:ph type="sldNum" sz="quarter" idx="12"/>
          </p:nvPr>
        </p:nvSpPr>
        <p:spPr/>
        <p:txBody>
          <a:bodyPr/>
          <a:lstStyle/>
          <a:p>
            <a:fld id="{7560C324-D53E-E64C-A923-2260FC9285D7}" type="slidenum">
              <a:rPr lang="en-US" smtClean="0"/>
              <a:t>16</a:t>
            </a:fld>
            <a:endParaRPr lang="en-US" dirty="0"/>
          </a:p>
        </p:txBody>
      </p:sp>
      <p:sp>
        <p:nvSpPr>
          <p:cNvPr id="20" name="Footer Placeholder 19">
            <a:extLst>
              <a:ext uri="{FF2B5EF4-FFF2-40B4-BE49-F238E27FC236}">
                <a16:creationId xmlns:a16="http://schemas.microsoft.com/office/drawing/2014/main" id="{CAE66E7F-B601-5142-A5F4-3AFDA6E348D5}"/>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317587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r>
              <a:rPr lang="en-US" dirty="0">
                <a:solidFill>
                  <a:schemeClr val="accent1"/>
                </a:solidFill>
              </a:rPr>
              <a:t>“Amusing” Software Properties –</a:t>
            </a:r>
            <a:br>
              <a:rPr lang="en-US" dirty="0">
                <a:solidFill>
                  <a:schemeClr val="accent1"/>
                </a:solidFill>
              </a:rPr>
            </a:br>
            <a:r>
              <a:rPr lang="en-US" dirty="0">
                <a:solidFill>
                  <a:schemeClr val="tx2"/>
                </a:solidFill>
              </a:rPr>
              <a:t>The Moral(s) of the Story</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a:xfrm>
            <a:off x="502328" y="1830387"/>
            <a:ext cx="8229600" cy="4525963"/>
          </a:xfrm>
        </p:spPr>
        <p:txBody>
          <a:bodyPr>
            <a:normAutofit lnSpcReduction="10000"/>
          </a:bodyPr>
          <a:lstStyle/>
          <a:p>
            <a:pPr marL="385763" indent="-385763">
              <a:buFont typeface="+mj-lt"/>
              <a:buAutoNum type="arabicPeriod"/>
            </a:pPr>
            <a:r>
              <a:rPr lang="en-US" dirty="0"/>
              <a:t>Software must be well designed and documented for maintainability.</a:t>
            </a:r>
            <a:br>
              <a:rPr lang="en-US" dirty="0"/>
            </a:br>
            <a:endParaRPr lang="en-US" dirty="0"/>
          </a:p>
          <a:p>
            <a:pPr marL="385763" indent="-385763">
              <a:buFont typeface="+mj-lt"/>
              <a:buAutoNum type="arabicPeriod"/>
            </a:pPr>
            <a:r>
              <a:rPr lang="en-US" dirty="0"/>
              <a:t>More money is (often) spent on software maintenance than on software definition and development.</a:t>
            </a:r>
            <a:br>
              <a:rPr lang="en-US" dirty="0"/>
            </a:br>
            <a:endParaRPr lang="en-US" dirty="0"/>
          </a:p>
          <a:p>
            <a:pPr marL="385763" indent="-385763">
              <a:buFont typeface="+mj-lt"/>
              <a:buAutoNum type="arabicPeriod"/>
            </a:pPr>
            <a:r>
              <a:rPr lang="en-US" dirty="0"/>
              <a:t>There is always “one more bug” (Murphy’s Law)</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17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309815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lstStyle/>
          <a:p>
            <a:r>
              <a:rPr lang="en-US" dirty="0">
                <a:solidFill>
                  <a:schemeClr val="accent1"/>
                </a:solidFill>
              </a:rPr>
              <a:t>Types of Software Applications</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fontScale="85000" lnSpcReduction="20000"/>
          </a:bodyPr>
          <a:lstStyle/>
          <a:p>
            <a:r>
              <a:rPr lang="en-US" b="1" dirty="0"/>
              <a:t>System Software</a:t>
            </a:r>
            <a:r>
              <a:rPr lang="en-US" dirty="0"/>
              <a:t>:  compilers, operating systems</a:t>
            </a:r>
          </a:p>
          <a:p>
            <a:r>
              <a:rPr lang="en-US" b="1" dirty="0"/>
              <a:t>Real Time Software</a:t>
            </a:r>
            <a:r>
              <a:rPr lang="en-US" dirty="0"/>
              <a:t>:  response times guaranteed to be within a specific range, e.g., nuclear power plant control</a:t>
            </a:r>
          </a:p>
          <a:p>
            <a:r>
              <a:rPr lang="en-US" b="1" dirty="0"/>
              <a:t>Business</a:t>
            </a:r>
            <a:r>
              <a:rPr lang="en-US" dirty="0"/>
              <a:t>:  for maximum profit!</a:t>
            </a:r>
          </a:p>
          <a:p>
            <a:r>
              <a:rPr lang="en-US" b="1" dirty="0"/>
              <a:t>Engineering/Scientific</a:t>
            </a:r>
            <a:r>
              <a:rPr lang="en-US" dirty="0"/>
              <a:t>: number crunching; CAD/CAM; visualization; simulation</a:t>
            </a:r>
          </a:p>
          <a:p>
            <a:r>
              <a:rPr lang="en-US" b="1" dirty="0"/>
              <a:t>Embedded</a:t>
            </a:r>
            <a:r>
              <a:rPr lang="en-US" dirty="0"/>
              <a:t>: microcontroller-based; IoT; e.g., microwave oven control</a:t>
            </a:r>
          </a:p>
          <a:p>
            <a:r>
              <a:rPr lang="en-US" b="1" dirty="0"/>
              <a:t>PC, mobile, </a:t>
            </a:r>
            <a:r>
              <a:rPr lang="en-US" dirty="0"/>
              <a:t>etc. </a:t>
            </a:r>
            <a:r>
              <a:rPr lang="en-US" i="1" dirty="0"/>
              <a:t>(stupid category)</a:t>
            </a:r>
          </a:p>
          <a:p>
            <a:r>
              <a:rPr lang="en-US" b="1" dirty="0"/>
              <a:t>Artificial Intelligence (AI) &amp; Machine Learning (ML)</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18</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128767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r>
              <a:rPr lang="en-US" dirty="0">
                <a:solidFill>
                  <a:schemeClr val="accent1"/>
                </a:solidFill>
              </a:rPr>
              <a:t>Major Software Management Problems</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lnSpcReduction="10000"/>
          </a:bodyPr>
          <a:lstStyle/>
          <a:p>
            <a:r>
              <a:rPr lang="en-US" dirty="0"/>
              <a:t>Cost/time estimation</a:t>
            </a:r>
            <a:br>
              <a:rPr lang="en-US" dirty="0"/>
            </a:br>
            <a:endParaRPr lang="en-US" dirty="0"/>
          </a:p>
          <a:p>
            <a:r>
              <a:rPr lang="en-US" dirty="0"/>
              <a:t>Productivity (of programmers)</a:t>
            </a:r>
            <a:br>
              <a:rPr lang="en-US" dirty="0"/>
            </a:br>
            <a:endParaRPr lang="en-US" dirty="0"/>
          </a:p>
          <a:p>
            <a:r>
              <a:rPr lang="en-US" dirty="0"/>
              <a:t>Quality</a:t>
            </a:r>
            <a:br>
              <a:rPr lang="en-US" dirty="0"/>
            </a:br>
            <a:endParaRPr lang="en-US" dirty="0"/>
          </a:p>
          <a:p>
            <a:r>
              <a:rPr lang="en-US" dirty="0"/>
              <a:t>“Customer Satisfaction”</a:t>
            </a:r>
            <a:br>
              <a:rPr lang="en-US" dirty="0"/>
            </a:br>
            <a:endParaRPr lang="en-US" dirty="0"/>
          </a:p>
          <a:p>
            <a:r>
              <a:rPr lang="en-US" dirty="0"/>
              <a:t>Maintenance</a:t>
            </a:r>
          </a:p>
          <a:p>
            <a:endParaRPr lang="en-US"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19</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graphicFrame>
        <p:nvGraphicFramePr>
          <p:cNvPr id="9" name="Chart 8">
            <a:extLst>
              <a:ext uri="{FF2B5EF4-FFF2-40B4-BE49-F238E27FC236}">
                <a16:creationId xmlns:a16="http://schemas.microsoft.com/office/drawing/2014/main" id="{975C148C-D1EF-DC4F-9E34-AF05DF7E2A19}"/>
              </a:ext>
            </a:extLst>
          </p:cNvPr>
          <p:cNvGraphicFramePr>
            <a:graphicFrameLocks/>
          </p:cNvGraphicFramePr>
          <p:nvPr>
            <p:extLst>
              <p:ext uri="{D42A27DB-BD31-4B8C-83A1-F6EECF244321}">
                <p14:modId xmlns:p14="http://schemas.microsoft.com/office/powerpoint/2010/main" val="92421534"/>
              </p:ext>
            </p:extLst>
          </p:nvPr>
        </p:nvGraphicFramePr>
        <p:xfrm>
          <a:off x="5249773" y="3068960"/>
          <a:ext cx="3437027" cy="2071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995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2</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pic>
        <p:nvPicPr>
          <p:cNvPr id="1026" name="Picture 2" descr="I am a Software Engineer meme found at https://www.reddit.com/r/ProgrammerHumor/comments/8je8vu/because_2012_had_some_sweet_memes/">
            <a:extLst>
              <a:ext uri="{FF2B5EF4-FFF2-40B4-BE49-F238E27FC236}">
                <a16:creationId xmlns:a16="http://schemas.microsoft.com/office/drawing/2014/main" id="{B87749FB-3373-48C7-B20C-1E74C93F9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64" y="404664"/>
            <a:ext cx="7848872" cy="589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15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28650" y="1131094"/>
            <a:ext cx="7886700" cy="994172"/>
          </a:xfrm>
        </p:spPr>
        <p:txBody>
          <a:bodyPr>
            <a:normAutofit fontScale="90000"/>
          </a:bodyPr>
          <a:lstStyle/>
          <a:p>
            <a:r>
              <a:rPr lang="en-US" dirty="0">
                <a:solidFill>
                  <a:schemeClr val="accent1"/>
                </a:solidFill>
              </a:rPr>
              <a:t>Software “Life Cycle” – Classic Model</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20</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10" name="TextBox 9">
            <a:extLst>
              <a:ext uri="{FF2B5EF4-FFF2-40B4-BE49-F238E27FC236}">
                <a16:creationId xmlns:a16="http://schemas.microsoft.com/office/drawing/2014/main" id="{492913A2-F236-3D48-BC7F-ADB7F04ED23D}"/>
              </a:ext>
            </a:extLst>
          </p:cNvPr>
          <p:cNvSpPr txBox="1"/>
          <p:nvPr/>
        </p:nvSpPr>
        <p:spPr>
          <a:xfrm>
            <a:off x="628650" y="2437677"/>
            <a:ext cx="108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lang="en-US" sz="1500" dirty="0"/>
              <a:t>System</a:t>
            </a:r>
          </a:p>
          <a:p>
            <a:pPr algn="ctr"/>
            <a:r>
              <a:rPr lang="en-US" sz="1500" dirty="0"/>
              <a:t>Engineering</a:t>
            </a:r>
          </a:p>
        </p:txBody>
      </p:sp>
      <p:sp>
        <p:nvSpPr>
          <p:cNvPr id="11" name="TextBox 10">
            <a:extLst>
              <a:ext uri="{FF2B5EF4-FFF2-40B4-BE49-F238E27FC236}">
                <a16:creationId xmlns:a16="http://schemas.microsoft.com/office/drawing/2014/main" id="{DE318593-D392-5B42-AF77-F12C4483E9A0}"/>
              </a:ext>
            </a:extLst>
          </p:cNvPr>
          <p:cNvSpPr txBox="1"/>
          <p:nvPr/>
        </p:nvSpPr>
        <p:spPr>
          <a:xfrm>
            <a:off x="1989990" y="2737801"/>
            <a:ext cx="1080000" cy="540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nchor="ctr" anchorCtr="0">
            <a:noAutofit/>
          </a:bodyPr>
          <a:lstStyle/>
          <a:p>
            <a:pPr algn="ctr"/>
            <a:r>
              <a:rPr lang="en-US" sz="1500" dirty="0"/>
              <a:t>Analysis</a:t>
            </a:r>
          </a:p>
        </p:txBody>
      </p:sp>
      <p:sp>
        <p:nvSpPr>
          <p:cNvPr id="12" name="TextBox 11">
            <a:extLst>
              <a:ext uri="{FF2B5EF4-FFF2-40B4-BE49-F238E27FC236}">
                <a16:creationId xmlns:a16="http://schemas.microsoft.com/office/drawing/2014/main" id="{845C2FEC-2034-B547-9854-8297E76319D6}"/>
              </a:ext>
            </a:extLst>
          </p:cNvPr>
          <p:cNvSpPr txBox="1"/>
          <p:nvPr/>
        </p:nvSpPr>
        <p:spPr>
          <a:xfrm>
            <a:off x="3351330" y="3051070"/>
            <a:ext cx="1080000" cy="54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nchor="ctr" anchorCtr="0">
            <a:noAutofit/>
          </a:bodyPr>
          <a:lstStyle/>
          <a:p>
            <a:pPr algn="ctr"/>
            <a:r>
              <a:rPr lang="en-US" sz="1500" dirty="0"/>
              <a:t>Design</a:t>
            </a:r>
          </a:p>
        </p:txBody>
      </p:sp>
      <p:sp>
        <p:nvSpPr>
          <p:cNvPr id="13" name="TextBox 12">
            <a:extLst>
              <a:ext uri="{FF2B5EF4-FFF2-40B4-BE49-F238E27FC236}">
                <a16:creationId xmlns:a16="http://schemas.microsoft.com/office/drawing/2014/main" id="{717ED0B9-2654-D14B-ADA3-73A297BC3C40}"/>
              </a:ext>
            </a:extLst>
          </p:cNvPr>
          <p:cNvSpPr txBox="1"/>
          <p:nvPr/>
        </p:nvSpPr>
        <p:spPr>
          <a:xfrm>
            <a:off x="4712670" y="3395577"/>
            <a:ext cx="1080000" cy="54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nchor="ctr" anchorCtr="0">
            <a:noAutofit/>
          </a:bodyPr>
          <a:lstStyle/>
          <a:p>
            <a:pPr algn="ctr"/>
            <a:r>
              <a:rPr lang="en-US" sz="1500" dirty="0"/>
              <a:t>Coding</a:t>
            </a:r>
          </a:p>
        </p:txBody>
      </p:sp>
      <p:sp>
        <p:nvSpPr>
          <p:cNvPr id="14" name="TextBox 13">
            <a:extLst>
              <a:ext uri="{FF2B5EF4-FFF2-40B4-BE49-F238E27FC236}">
                <a16:creationId xmlns:a16="http://schemas.microsoft.com/office/drawing/2014/main" id="{55338ABE-5392-8746-893A-4675F6F1A7FA}"/>
              </a:ext>
            </a:extLst>
          </p:cNvPr>
          <p:cNvSpPr txBox="1"/>
          <p:nvPr/>
        </p:nvSpPr>
        <p:spPr>
          <a:xfrm>
            <a:off x="6074010" y="3830088"/>
            <a:ext cx="1080000" cy="54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nchorCtr="0">
            <a:noAutofit/>
          </a:bodyPr>
          <a:lstStyle/>
          <a:p>
            <a:pPr algn="ctr"/>
            <a:r>
              <a:rPr lang="en-US" sz="1500" dirty="0"/>
              <a:t>Testing</a:t>
            </a:r>
          </a:p>
        </p:txBody>
      </p:sp>
      <p:sp>
        <p:nvSpPr>
          <p:cNvPr id="15" name="TextBox 14">
            <a:extLst>
              <a:ext uri="{FF2B5EF4-FFF2-40B4-BE49-F238E27FC236}">
                <a16:creationId xmlns:a16="http://schemas.microsoft.com/office/drawing/2014/main" id="{BA51F2BA-7BAB-F741-A114-FD853AA6FA0B}"/>
              </a:ext>
            </a:extLst>
          </p:cNvPr>
          <p:cNvSpPr txBox="1"/>
          <p:nvPr/>
        </p:nvSpPr>
        <p:spPr>
          <a:xfrm>
            <a:off x="7435350" y="4175187"/>
            <a:ext cx="1080000" cy="540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nchor="ctr" anchorCtr="0">
            <a:noAutofit/>
          </a:bodyPr>
          <a:lstStyle/>
          <a:p>
            <a:pPr algn="ctr"/>
            <a:r>
              <a:rPr lang="en-US" sz="1500" dirty="0"/>
              <a:t>Maintenance</a:t>
            </a:r>
          </a:p>
        </p:txBody>
      </p:sp>
      <p:cxnSp>
        <p:nvCxnSpPr>
          <p:cNvPr id="17" name="Elbow Connector 16">
            <a:extLst>
              <a:ext uri="{FF2B5EF4-FFF2-40B4-BE49-F238E27FC236}">
                <a16:creationId xmlns:a16="http://schemas.microsoft.com/office/drawing/2014/main" id="{65C67203-06E5-4A48-88E9-A9BDC61EDBE2}"/>
              </a:ext>
            </a:extLst>
          </p:cNvPr>
          <p:cNvCxnSpPr>
            <a:endCxn id="11" idx="0"/>
          </p:cNvCxnSpPr>
          <p:nvPr/>
        </p:nvCxnSpPr>
        <p:spPr>
          <a:xfrm>
            <a:off x="1708650" y="2575664"/>
            <a:ext cx="821340" cy="162137"/>
          </a:xfrm>
          <a:prstGeom prst="bentConnector2">
            <a:avLst/>
          </a:prstGeom>
          <a:ln w="31750">
            <a:solidFill>
              <a:schemeClr val="accent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BB769A9-9161-D94E-A912-278C47B68CF6}"/>
              </a:ext>
            </a:extLst>
          </p:cNvPr>
          <p:cNvCxnSpPr/>
          <p:nvPr/>
        </p:nvCxnSpPr>
        <p:spPr>
          <a:xfrm>
            <a:off x="3069990" y="2876298"/>
            <a:ext cx="821340" cy="162137"/>
          </a:xfrm>
          <a:prstGeom prst="bentConnector2">
            <a:avLst/>
          </a:prstGeom>
          <a:ln w="31750">
            <a:solidFill>
              <a:schemeClr val="accent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8CAF4A4D-4E23-9341-955D-763CE553C7A5}"/>
              </a:ext>
            </a:extLst>
          </p:cNvPr>
          <p:cNvCxnSpPr/>
          <p:nvPr/>
        </p:nvCxnSpPr>
        <p:spPr>
          <a:xfrm>
            <a:off x="4431330" y="3233440"/>
            <a:ext cx="821340" cy="162137"/>
          </a:xfrm>
          <a:prstGeom prst="bentConnector2">
            <a:avLst/>
          </a:prstGeom>
          <a:ln w="31750">
            <a:solidFill>
              <a:schemeClr val="accent6"/>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F8C13EFE-1BDD-3C49-855C-D1816828262C}"/>
              </a:ext>
            </a:extLst>
          </p:cNvPr>
          <p:cNvCxnSpPr/>
          <p:nvPr/>
        </p:nvCxnSpPr>
        <p:spPr>
          <a:xfrm>
            <a:off x="5792670" y="3672465"/>
            <a:ext cx="821340" cy="162137"/>
          </a:xfrm>
          <a:prstGeom prst="bentConnector2">
            <a:avLst/>
          </a:prstGeom>
          <a:ln w="31750">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44910C1E-2659-884B-99F3-20F3E3B50892}"/>
              </a:ext>
            </a:extLst>
          </p:cNvPr>
          <p:cNvCxnSpPr/>
          <p:nvPr/>
        </p:nvCxnSpPr>
        <p:spPr>
          <a:xfrm>
            <a:off x="7154010" y="4030036"/>
            <a:ext cx="821340" cy="162137"/>
          </a:xfrm>
          <a:prstGeom prst="bentConnector2">
            <a:avLst/>
          </a:prstGeom>
          <a:ln w="31750">
            <a:solidFill>
              <a:schemeClr val="accent2"/>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2AE57241-CE87-B040-82E8-CEE6718E4F53}"/>
              </a:ext>
            </a:extLst>
          </p:cNvPr>
          <p:cNvCxnSpPr>
            <a:cxnSpLocks/>
            <a:endCxn id="10" idx="2"/>
          </p:cNvCxnSpPr>
          <p:nvPr/>
        </p:nvCxnSpPr>
        <p:spPr>
          <a:xfrm rot="10800000">
            <a:off x="1168650" y="2977678"/>
            <a:ext cx="6806700" cy="2019625"/>
          </a:xfrm>
          <a:prstGeom prst="bentConnector2">
            <a:avLst/>
          </a:prstGeom>
          <a:ln w="31750">
            <a:solidFill>
              <a:schemeClr val="accent3"/>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016C33-9EB7-5146-A0C0-8BD15A068CB1}"/>
              </a:ext>
            </a:extLst>
          </p:cNvPr>
          <p:cNvCxnSpPr>
            <a:endCxn id="15" idx="2"/>
          </p:cNvCxnSpPr>
          <p:nvPr/>
        </p:nvCxnSpPr>
        <p:spPr>
          <a:xfrm flipV="1">
            <a:off x="7975350" y="4715187"/>
            <a:ext cx="0" cy="282116"/>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FA3C7C9-EB18-B949-AD43-8CC411FECD06}"/>
              </a:ext>
            </a:extLst>
          </p:cNvPr>
          <p:cNvCxnSpPr>
            <a:stCxn id="11" idx="2"/>
          </p:cNvCxnSpPr>
          <p:nvPr/>
        </p:nvCxnSpPr>
        <p:spPr>
          <a:xfrm>
            <a:off x="2529990" y="3277801"/>
            <a:ext cx="0" cy="1719502"/>
          </a:xfrm>
          <a:prstGeom prst="straightConnector1">
            <a:avLst/>
          </a:prstGeom>
          <a:ln w="31750">
            <a:solidFill>
              <a:schemeClr val="accent3"/>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B5BABA9-DB5A-B145-A991-0DB0AE7F87B5}"/>
              </a:ext>
            </a:extLst>
          </p:cNvPr>
          <p:cNvCxnSpPr>
            <a:cxnSpLocks/>
          </p:cNvCxnSpPr>
          <p:nvPr/>
        </p:nvCxnSpPr>
        <p:spPr>
          <a:xfrm>
            <a:off x="3891330" y="3591070"/>
            <a:ext cx="0" cy="1406233"/>
          </a:xfrm>
          <a:prstGeom prst="straightConnector1">
            <a:avLst/>
          </a:prstGeom>
          <a:ln w="31750">
            <a:solidFill>
              <a:schemeClr val="accent3"/>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CD5C79B-CB15-E646-8971-782B4D882DE4}"/>
              </a:ext>
            </a:extLst>
          </p:cNvPr>
          <p:cNvCxnSpPr>
            <a:cxnSpLocks/>
          </p:cNvCxnSpPr>
          <p:nvPr/>
        </p:nvCxnSpPr>
        <p:spPr>
          <a:xfrm>
            <a:off x="5233919" y="3935577"/>
            <a:ext cx="0" cy="1061726"/>
          </a:xfrm>
          <a:prstGeom prst="straightConnector1">
            <a:avLst/>
          </a:prstGeom>
          <a:ln w="31750">
            <a:solidFill>
              <a:schemeClr val="accent3"/>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89887F-22F0-104F-9BCD-04C4566F59F7}"/>
              </a:ext>
            </a:extLst>
          </p:cNvPr>
          <p:cNvCxnSpPr>
            <a:cxnSpLocks/>
            <a:stCxn id="14" idx="2"/>
          </p:cNvCxnSpPr>
          <p:nvPr/>
        </p:nvCxnSpPr>
        <p:spPr>
          <a:xfrm>
            <a:off x="6614010" y="4370088"/>
            <a:ext cx="0" cy="627215"/>
          </a:xfrm>
          <a:prstGeom prst="straightConnector1">
            <a:avLst/>
          </a:prstGeom>
          <a:ln w="31750">
            <a:solidFill>
              <a:schemeClr val="accent3"/>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56B1A5E-3BF0-E948-95F1-2B8576F17F49}"/>
              </a:ext>
            </a:extLst>
          </p:cNvPr>
          <p:cNvSpPr txBox="1"/>
          <p:nvPr/>
        </p:nvSpPr>
        <p:spPr>
          <a:xfrm>
            <a:off x="4560661" y="2161872"/>
            <a:ext cx="1197507" cy="369332"/>
          </a:xfrm>
          <a:prstGeom prst="rect">
            <a:avLst/>
          </a:prstGeom>
          <a:noFill/>
        </p:spPr>
        <p:txBody>
          <a:bodyPr wrap="none" rtlCol="0">
            <a:spAutoFit/>
          </a:bodyPr>
          <a:lstStyle/>
          <a:p>
            <a:r>
              <a:rPr lang="en-US" dirty="0">
                <a:solidFill>
                  <a:schemeClr val="tx2"/>
                </a:solidFill>
              </a:rPr>
              <a:t>”waterfall”</a:t>
            </a:r>
          </a:p>
        </p:txBody>
      </p:sp>
      <p:cxnSp>
        <p:nvCxnSpPr>
          <p:cNvPr id="40" name="Curved Connector 39">
            <a:extLst>
              <a:ext uri="{FF2B5EF4-FFF2-40B4-BE49-F238E27FC236}">
                <a16:creationId xmlns:a16="http://schemas.microsoft.com/office/drawing/2014/main" id="{D29B2287-ECF8-8B4C-8498-69DE0FD3A0C3}"/>
              </a:ext>
            </a:extLst>
          </p:cNvPr>
          <p:cNvCxnSpPr/>
          <p:nvPr/>
        </p:nvCxnSpPr>
        <p:spPr>
          <a:xfrm>
            <a:off x="3480660" y="2437678"/>
            <a:ext cx="2201683" cy="438620"/>
          </a:xfrm>
          <a:prstGeom prst="curvedConnector3">
            <a:avLst>
              <a:gd name="adj1" fmla="val 5970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043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r>
              <a:rPr lang="en-US" dirty="0">
                <a:solidFill>
                  <a:schemeClr val="accent1"/>
                </a:solidFill>
              </a:rPr>
              <a:t>Software “Life Cycle” – Classic Model</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fontScale="92500" lnSpcReduction="20000"/>
          </a:bodyPr>
          <a:lstStyle/>
          <a:p>
            <a:r>
              <a:rPr lang="en-US" b="1" dirty="0"/>
              <a:t>System Engineering</a:t>
            </a:r>
            <a:r>
              <a:rPr lang="en-US" dirty="0"/>
              <a:t>: partition the problem (and specify context) -- </a:t>
            </a:r>
            <a:r>
              <a:rPr lang="en-US" dirty="0">
                <a:solidFill>
                  <a:schemeClr val="tx2"/>
                </a:solidFill>
              </a:rPr>
              <a:t>“what goes in the software?”</a:t>
            </a:r>
          </a:p>
          <a:p>
            <a:r>
              <a:rPr lang="en-US" b="1" dirty="0"/>
              <a:t>Analysis</a:t>
            </a:r>
            <a:r>
              <a:rPr lang="en-US" dirty="0"/>
              <a:t>: define </a:t>
            </a:r>
            <a:r>
              <a:rPr lang="en-US" u="sng" dirty="0"/>
              <a:t>what</a:t>
            </a:r>
            <a:r>
              <a:rPr lang="en-US" dirty="0"/>
              <a:t> the software must do</a:t>
            </a:r>
          </a:p>
          <a:p>
            <a:r>
              <a:rPr lang="en-US" b="1" dirty="0"/>
              <a:t>Design</a:t>
            </a:r>
            <a:r>
              <a:rPr lang="en-US" dirty="0"/>
              <a:t>: define </a:t>
            </a:r>
            <a:r>
              <a:rPr lang="en-US" u="sng" dirty="0"/>
              <a:t>how</a:t>
            </a:r>
            <a:r>
              <a:rPr lang="en-US" dirty="0"/>
              <a:t> it must do it</a:t>
            </a:r>
          </a:p>
          <a:p>
            <a:pPr lvl="1"/>
            <a:r>
              <a:rPr lang="en-US" dirty="0"/>
              <a:t>Data structures</a:t>
            </a:r>
          </a:p>
          <a:p>
            <a:pPr lvl="1"/>
            <a:r>
              <a:rPr lang="en-US" dirty="0"/>
              <a:t>Overall architecture</a:t>
            </a:r>
          </a:p>
          <a:p>
            <a:pPr lvl="1"/>
            <a:r>
              <a:rPr lang="en-US" dirty="0"/>
              <a:t>Procedure details</a:t>
            </a:r>
          </a:p>
          <a:p>
            <a:r>
              <a:rPr lang="en-US" b="1" dirty="0"/>
              <a:t>Coding</a:t>
            </a:r>
            <a:r>
              <a:rPr lang="en-US" b="1" i="1" dirty="0"/>
              <a:t> </a:t>
            </a:r>
          </a:p>
          <a:p>
            <a:r>
              <a:rPr lang="en-US" b="1" dirty="0"/>
              <a:t>Testing</a:t>
            </a:r>
          </a:p>
          <a:p>
            <a:r>
              <a:rPr lang="en-US" b="1" dirty="0"/>
              <a:t>Maintenance</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21</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2396037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fontScale="90000"/>
          </a:bodyPr>
          <a:lstStyle/>
          <a:p>
            <a:r>
              <a:rPr lang="en-US" dirty="0">
                <a:solidFill>
                  <a:schemeClr val="accent1"/>
                </a:solidFill>
              </a:rPr>
              <a:t>The </a:t>
            </a:r>
            <a:r>
              <a:rPr lang="en-US" b="1" dirty="0">
                <a:solidFill>
                  <a:schemeClr val="accent1"/>
                </a:solidFill>
              </a:rPr>
              <a:t>Original</a:t>
            </a:r>
            <a:r>
              <a:rPr lang="en-US" dirty="0">
                <a:solidFill>
                  <a:schemeClr val="accent1"/>
                </a:solidFill>
              </a:rPr>
              <a:t> Waterfall Model (1970)</a:t>
            </a:r>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22</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a:t>
            </a:r>
            <a:r>
              <a:rPr lang="en-US" sz="1200" dirty="0" err="1">
                <a:solidFill>
                  <a:schemeClr val="bg1">
                    <a:lumMod val="65000"/>
                  </a:schemeClr>
                </a:solidFill>
              </a:rPr>
              <a:t>Eng</a:t>
            </a:r>
            <a:endParaRPr lang="en-US" sz="1200" dirty="0">
              <a:solidFill>
                <a:schemeClr val="bg1">
                  <a:lumMod val="65000"/>
                </a:schemeClr>
              </a:solidFill>
            </a:endParaRPr>
          </a:p>
        </p:txBody>
      </p:sp>
      <p:sp>
        <p:nvSpPr>
          <p:cNvPr id="11" name="TextBox 10">
            <a:extLst>
              <a:ext uri="{FF2B5EF4-FFF2-40B4-BE49-F238E27FC236}">
                <a16:creationId xmlns:a16="http://schemas.microsoft.com/office/drawing/2014/main" id="{7AB4EB4C-7B23-5646-8391-4A994A8F71EC}"/>
              </a:ext>
            </a:extLst>
          </p:cNvPr>
          <p:cNvSpPr txBox="1"/>
          <p:nvPr/>
        </p:nvSpPr>
        <p:spPr>
          <a:xfrm>
            <a:off x="553205" y="5885306"/>
            <a:ext cx="8146269" cy="276999"/>
          </a:xfrm>
          <a:prstGeom prst="rect">
            <a:avLst/>
          </a:prstGeom>
          <a:noFill/>
        </p:spPr>
        <p:txBody>
          <a:bodyPr wrap="none" rtlCol="0">
            <a:spAutoFit/>
          </a:bodyPr>
          <a:lstStyle/>
          <a:p>
            <a:r>
              <a:rPr lang="en-US" sz="1200" dirty="0"/>
              <a:t>Source:  Royce, Winston W.  “Managing the Development of Large Software Systems”, Proceedings, IEEE WESCON, August 1970.</a:t>
            </a:r>
          </a:p>
        </p:txBody>
      </p:sp>
      <p:pic>
        <p:nvPicPr>
          <p:cNvPr id="13" name="Picture 12">
            <a:extLst>
              <a:ext uri="{FF2B5EF4-FFF2-40B4-BE49-F238E27FC236}">
                <a16:creationId xmlns:a16="http://schemas.microsoft.com/office/drawing/2014/main" id="{CC99CE52-7065-304A-BE34-EEBF6D5050F7}"/>
              </a:ext>
            </a:extLst>
          </p:cNvPr>
          <p:cNvPicPr>
            <a:picLocks noChangeAspect="1"/>
          </p:cNvPicPr>
          <p:nvPr/>
        </p:nvPicPr>
        <p:blipFill>
          <a:blip r:embed="rId3"/>
          <a:stretch>
            <a:fillRect/>
          </a:stretch>
        </p:blipFill>
        <p:spPr>
          <a:xfrm>
            <a:off x="1439416" y="1700808"/>
            <a:ext cx="6553200" cy="3956987"/>
          </a:xfrm>
          <a:prstGeom prst="rect">
            <a:avLst/>
          </a:prstGeom>
        </p:spPr>
      </p:pic>
    </p:spTree>
    <p:extLst>
      <p:ext uri="{BB962C8B-B14F-4D97-AF65-F5344CB8AC3E}">
        <p14:creationId xmlns:p14="http://schemas.microsoft.com/office/powerpoint/2010/main" val="2086536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The Waterfall Model </a:t>
            </a:r>
            <a:r>
              <a:rPr lang="en-US" dirty="0">
                <a:solidFill>
                  <a:schemeClr val="bg1">
                    <a:lumMod val="75000"/>
                  </a:schemeClr>
                </a:solidFill>
              </a:rPr>
              <a:t>(2)</a:t>
            </a:r>
            <a:endParaRPr lang="en-US" dirty="0">
              <a:solidFill>
                <a:schemeClr val="accent1"/>
              </a:solidFill>
            </a:endParaRPr>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23</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a:t>
            </a:r>
            <a:r>
              <a:rPr lang="en-US" sz="1200" dirty="0" err="1">
                <a:solidFill>
                  <a:schemeClr val="bg1">
                    <a:lumMod val="65000"/>
                  </a:schemeClr>
                </a:solidFill>
              </a:rPr>
              <a:t>Eng</a:t>
            </a:r>
            <a:endParaRPr lang="en-US" sz="1200" dirty="0">
              <a:solidFill>
                <a:schemeClr val="bg1">
                  <a:lumMod val="65000"/>
                </a:schemeClr>
              </a:solidFill>
            </a:endParaRPr>
          </a:p>
        </p:txBody>
      </p:sp>
      <p:pic>
        <p:nvPicPr>
          <p:cNvPr id="9" name="Picture 8">
            <a:extLst>
              <a:ext uri="{FF2B5EF4-FFF2-40B4-BE49-F238E27FC236}">
                <a16:creationId xmlns:a16="http://schemas.microsoft.com/office/drawing/2014/main" id="{26AF7444-DC60-0547-B163-93D7411F39B2}"/>
              </a:ext>
            </a:extLst>
          </p:cNvPr>
          <p:cNvPicPr>
            <a:picLocks noChangeAspect="1"/>
          </p:cNvPicPr>
          <p:nvPr/>
        </p:nvPicPr>
        <p:blipFill>
          <a:blip r:embed="rId3"/>
          <a:stretch>
            <a:fillRect/>
          </a:stretch>
        </p:blipFill>
        <p:spPr>
          <a:xfrm>
            <a:off x="736600" y="1873250"/>
            <a:ext cx="7670800" cy="3111500"/>
          </a:xfrm>
          <a:prstGeom prst="rect">
            <a:avLst/>
          </a:prstGeom>
        </p:spPr>
      </p:pic>
      <p:sp>
        <p:nvSpPr>
          <p:cNvPr id="11" name="TextBox 10">
            <a:extLst>
              <a:ext uri="{FF2B5EF4-FFF2-40B4-BE49-F238E27FC236}">
                <a16:creationId xmlns:a16="http://schemas.microsoft.com/office/drawing/2014/main" id="{7AB4EB4C-7B23-5646-8391-4A994A8F71EC}"/>
              </a:ext>
            </a:extLst>
          </p:cNvPr>
          <p:cNvSpPr txBox="1"/>
          <p:nvPr/>
        </p:nvSpPr>
        <p:spPr>
          <a:xfrm>
            <a:off x="4335694" y="5938463"/>
            <a:ext cx="4014240" cy="230832"/>
          </a:xfrm>
          <a:prstGeom prst="rect">
            <a:avLst/>
          </a:prstGeom>
          <a:noFill/>
        </p:spPr>
        <p:txBody>
          <a:bodyPr wrap="none" rtlCol="0">
            <a:spAutoFit/>
          </a:bodyPr>
          <a:lstStyle/>
          <a:p>
            <a:r>
              <a:rPr lang="en-US" sz="900" dirty="0"/>
              <a:t>Source: </a:t>
            </a:r>
            <a:r>
              <a:rPr lang="en-US" sz="900" dirty="0">
                <a:hlinkClick r:id="rId4"/>
              </a:rPr>
              <a:t>https://airbrake.io/blog/sdlc/waterfall-model</a:t>
            </a:r>
            <a:r>
              <a:rPr lang="en-US" sz="900" dirty="0"/>
              <a:t>  Retrieved on May 12, 2018</a:t>
            </a:r>
          </a:p>
        </p:txBody>
      </p:sp>
      <p:sp>
        <p:nvSpPr>
          <p:cNvPr id="3" name="TextBox 2">
            <a:extLst>
              <a:ext uri="{FF2B5EF4-FFF2-40B4-BE49-F238E27FC236}">
                <a16:creationId xmlns:a16="http://schemas.microsoft.com/office/drawing/2014/main" id="{DC468908-B8B5-C440-89FE-B6B9B255E07E}"/>
              </a:ext>
            </a:extLst>
          </p:cNvPr>
          <p:cNvSpPr txBox="1"/>
          <p:nvPr/>
        </p:nvSpPr>
        <p:spPr>
          <a:xfrm rot="993490">
            <a:off x="3264212" y="2201941"/>
            <a:ext cx="4520918" cy="369332"/>
          </a:xfrm>
          <a:prstGeom prst="rect">
            <a:avLst/>
          </a:prstGeom>
          <a:noFill/>
        </p:spPr>
        <p:txBody>
          <a:bodyPr wrap="none" rtlCol="0">
            <a:spAutoFit/>
          </a:bodyPr>
          <a:lstStyle/>
          <a:p>
            <a:r>
              <a:rPr lang="en-US" dirty="0"/>
              <a:t>Typical progression from one stage to the next</a:t>
            </a:r>
          </a:p>
        </p:txBody>
      </p:sp>
      <p:sp>
        <p:nvSpPr>
          <p:cNvPr id="6" name="TextBox 5">
            <a:extLst>
              <a:ext uri="{FF2B5EF4-FFF2-40B4-BE49-F238E27FC236}">
                <a16:creationId xmlns:a16="http://schemas.microsoft.com/office/drawing/2014/main" id="{1B63B468-5D16-344F-922C-AC37160C51F0}"/>
              </a:ext>
            </a:extLst>
          </p:cNvPr>
          <p:cNvSpPr txBox="1"/>
          <p:nvPr/>
        </p:nvSpPr>
        <p:spPr>
          <a:xfrm>
            <a:off x="1215812" y="5094107"/>
            <a:ext cx="7227300" cy="646331"/>
          </a:xfrm>
          <a:prstGeom prst="rect">
            <a:avLst/>
          </a:prstGeom>
          <a:noFill/>
        </p:spPr>
        <p:txBody>
          <a:bodyPr wrap="none" rtlCol="0">
            <a:spAutoFit/>
          </a:bodyPr>
          <a:lstStyle/>
          <a:p>
            <a:r>
              <a:rPr lang="en-US" dirty="0"/>
              <a:t>Feedback at any stage can force the process to go backwards, ultimately to </a:t>
            </a:r>
            <a:br>
              <a:rPr lang="en-US" dirty="0"/>
            </a:br>
            <a:r>
              <a:rPr lang="en-US" dirty="0"/>
              <a:t>improve the software</a:t>
            </a:r>
          </a:p>
        </p:txBody>
      </p:sp>
    </p:spTree>
    <p:extLst>
      <p:ext uri="{BB962C8B-B14F-4D97-AF65-F5344CB8AC3E}">
        <p14:creationId xmlns:p14="http://schemas.microsoft.com/office/powerpoint/2010/main" val="148783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The Waterfall Model </a:t>
            </a:r>
            <a:r>
              <a:rPr lang="en-US" dirty="0">
                <a:solidFill>
                  <a:schemeClr val="bg1">
                    <a:lumMod val="75000"/>
                  </a:schemeClr>
                </a:solidFill>
              </a:rPr>
              <a:t>(3)</a:t>
            </a:r>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24</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a:t>
            </a:r>
            <a:r>
              <a:rPr lang="en-US" sz="1200" dirty="0" err="1">
                <a:solidFill>
                  <a:schemeClr val="bg1">
                    <a:lumMod val="65000"/>
                  </a:schemeClr>
                </a:solidFill>
              </a:rPr>
              <a:t>Eng</a:t>
            </a:r>
            <a:endParaRPr lang="en-US" sz="1200" dirty="0">
              <a:solidFill>
                <a:schemeClr val="bg1">
                  <a:lumMod val="65000"/>
                </a:schemeClr>
              </a:solidFill>
            </a:endParaRPr>
          </a:p>
        </p:txBody>
      </p:sp>
      <p:sp>
        <p:nvSpPr>
          <p:cNvPr id="11" name="TextBox 10">
            <a:extLst>
              <a:ext uri="{FF2B5EF4-FFF2-40B4-BE49-F238E27FC236}">
                <a16:creationId xmlns:a16="http://schemas.microsoft.com/office/drawing/2014/main" id="{7AB4EB4C-7B23-5646-8391-4A994A8F71EC}"/>
              </a:ext>
            </a:extLst>
          </p:cNvPr>
          <p:cNvSpPr txBox="1"/>
          <p:nvPr/>
        </p:nvSpPr>
        <p:spPr>
          <a:xfrm>
            <a:off x="1312934" y="5985226"/>
            <a:ext cx="6518131" cy="230832"/>
          </a:xfrm>
          <a:prstGeom prst="rect">
            <a:avLst/>
          </a:prstGeom>
          <a:noFill/>
        </p:spPr>
        <p:txBody>
          <a:bodyPr wrap="none" rtlCol="0">
            <a:spAutoFit/>
          </a:bodyPr>
          <a:lstStyle/>
          <a:p>
            <a:r>
              <a:rPr lang="en-US" sz="900" dirty="0"/>
              <a:t>Source: </a:t>
            </a:r>
            <a:r>
              <a:rPr lang="en-US" sz="900" dirty="0">
                <a:hlinkClick r:id="rId3"/>
              </a:rPr>
              <a:t>https://www.arum.co.uk/how-can-an-agile-approach-be-used-for-collections-system-development/</a:t>
            </a:r>
            <a:r>
              <a:rPr lang="en-US" sz="900" dirty="0"/>
              <a:t> Retrieved on May 12, 2018</a:t>
            </a:r>
          </a:p>
        </p:txBody>
      </p:sp>
      <p:pic>
        <p:nvPicPr>
          <p:cNvPr id="3" name="Picture 2">
            <a:extLst>
              <a:ext uri="{FF2B5EF4-FFF2-40B4-BE49-F238E27FC236}">
                <a16:creationId xmlns:a16="http://schemas.microsoft.com/office/drawing/2014/main" id="{84811961-C66B-9741-973C-A1E2EA54F920}"/>
              </a:ext>
            </a:extLst>
          </p:cNvPr>
          <p:cNvPicPr>
            <a:picLocks noChangeAspect="1"/>
          </p:cNvPicPr>
          <p:nvPr/>
        </p:nvPicPr>
        <p:blipFill>
          <a:blip r:embed="rId4"/>
          <a:stretch>
            <a:fillRect/>
          </a:stretch>
        </p:blipFill>
        <p:spPr>
          <a:xfrm>
            <a:off x="557808" y="1524974"/>
            <a:ext cx="8028384" cy="4319961"/>
          </a:xfrm>
          <a:prstGeom prst="rect">
            <a:avLst/>
          </a:prstGeom>
        </p:spPr>
      </p:pic>
      <p:sp>
        <p:nvSpPr>
          <p:cNvPr id="6" name="TextBox 5">
            <a:extLst>
              <a:ext uri="{FF2B5EF4-FFF2-40B4-BE49-F238E27FC236}">
                <a16:creationId xmlns:a16="http://schemas.microsoft.com/office/drawing/2014/main" id="{B9F2B2BB-B652-9846-AEA7-93A3DD2247E2}"/>
              </a:ext>
            </a:extLst>
          </p:cNvPr>
          <p:cNvSpPr txBox="1"/>
          <p:nvPr/>
        </p:nvSpPr>
        <p:spPr>
          <a:xfrm>
            <a:off x="5222386" y="1841099"/>
            <a:ext cx="3363806" cy="1200329"/>
          </a:xfrm>
          <a:prstGeom prst="rect">
            <a:avLst/>
          </a:prstGeom>
          <a:noFill/>
        </p:spPr>
        <p:txBody>
          <a:bodyPr wrap="none" rtlCol="0">
            <a:spAutoFit/>
          </a:bodyPr>
          <a:lstStyle/>
          <a:p>
            <a:r>
              <a:rPr lang="en-US" dirty="0"/>
              <a:t>A more “agile” approach,</a:t>
            </a:r>
          </a:p>
          <a:p>
            <a:r>
              <a:rPr lang="en-US" dirty="0"/>
              <a:t>with more frequent</a:t>
            </a:r>
          </a:p>
          <a:p>
            <a:r>
              <a:rPr lang="en-US" dirty="0"/>
              <a:t>feedback, including from the </a:t>
            </a:r>
            <a:r>
              <a:rPr lang="en-US" i="1" dirty="0"/>
              <a:t>user,</a:t>
            </a:r>
          </a:p>
          <a:p>
            <a:r>
              <a:rPr lang="en-US" dirty="0"/>
              <a:t>during the development stages</a:t>
            </a:r>
          </a:p>
        </p:txBody>
      </p:sp>
      <p:sp>
        <p:nvSpPr>
          <p:cNvPr id="7" name="TextBox 6">
            <a:extLst>
              <a:ext uri="{FF2B5EF4-FFF2-40B4-BE49-F238E27FC236}">
                <a16:creationId xmlns:a16="http://schemas.microsoft.com/office/drawing/2014/main" id="{6D72098D-7064-D042-A373-DD1F150697AF}"/>
              </a:ext>
            </a:extLst>
          </p:cNvPr>
          <p:cNvSpPr txBox="1"/>
          <p:nvPr/>
        </p:nvSpPr>
        <p:spPr>
          <a:xfrm>
            <a:off x="1312934" y="4650933"/>
            <a:ext cx="2414828" cy="738664"/>
          </a:xfrm>
          <a:prstGeom prst="rect">
            <a:avLst/>
          </a:prstGeom>
          <a:noFill/>
        </p:spPr>
        <p:txBody>
          <a:bodyPr wrap="none" rtlCol="0">
            <a:spAutoFit/>
          </a:bodyPr>
          <a:lstStyle/>
          <a:p>
            <a:r>
              <a:rPr lang="en-US" sz="1400" dirty="0"/>
              <a:t>This path represents</a:t>
            </a:r>
          </a:p>
          <a:p>
            <a:r>
              <a:rPr lang="en-US" sz="1400" dirty="0"/>
              <a:t>“the software has what I </a:t>
            </a:r>
            <a:r>
              <a:rPr lang="en-US" sz="1400" i="1" dirty="0"/>
              <a:t>need</a:t>
            </a:r>
            <a:r>
              <a:rPr lang="en-US" sz="1400" dirty="0"/>
              <a:t>,</a:t>
            </a:r>
          </a:p>
          <a:p>
            <a:r>
              <a:rPr lang="en-US" sz="1400" dirty="0"/>
              <a:t>but it’s not what I </a:t>
            </a:r>
            <a:r>
              <a:rPr lang="en-US" sz="1400" i="1" dirty="0"/>
              <a:t>want”</a:t>
            </a:r>
            <a:endParaRPr lang="en-US" sz="1400" dirty="0"/>
          </a:p>
        </p:txBody>
      </p:sp>
    </p:spTree>
    <p:extLst>
      <p:ext uri="{BB962C8B-B14F-4D97-AF65-F5344CB8AC3E}">
        <p14:creationId xmlns:p14="http://schemas.microsoft.com/office/powerpoint/2010/main" val="93913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28650" y="1131094"/>
            <a:ext cx="7886700" cy="994172"/>
          </a:xfrm>
        </p:spPr>
        <p:txBody>
          <a:bodyPr>
            <a:normAutofit fontScale="90000"/>
          </a:bodyPr>
          <a:lstStyle/>
          <a:p>
            <a:r>
              <a:rPr lang="en-US" b="1" dirty="0"/>
              <a:t>Prototyping</a:t>
            </a:r>
            <a:r>
              <a:rPr lang="en-US" baseline="30000" dirty="0"/>
              <a:t>*</a:t>
            </a:r>
            <a:r>
              <a:rPr lang="en-US" dirty="0"/>
              <a:t> </a:t>
            </a:r>
            <a:r>
              <a:rPr lang="en-US" i="1" dirty="0"/>
              <a:t>(Exploratory Programming)</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25</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10" name="TextBox 9">
            <a:extLst>
              <a:ext uri="{FF2B5EF4-FFF2-40B4-BE49-F238E27FC236}">
                <a16:creationId xmlns:a16="http://schemas.microsoft.com/office/drawing/2014/main" id="{492913A2-F236-3D48-BC7F-ADB7F04ED23D}"/>
              </a:ext>
            </a:extLst>
          </p:cNvPr>
          <p:cNvSpPr txBox="1"/>
          <p:nvPr/>
        </p:nvSpPr>
        <p:spPr>
          <a:xfrm>
            <a:off x="628650" y="2437677"/>
            <a:ext cx="1350000" cy="81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noAutofit/>
          </a:bodyPr>
          <a:lstStyle/>
          <a:p>
            <a:pPr algn="ctr"/>
            <a:r>
              <a:rPr lang="en-US" sz="1500" dirty="0"/>
              <a:t>Requirements</a:t>
            </a:r>
            <a:br>
              <a:rPr lang="en-US" sz="1500" dirty="0"/>
            </a:br>
            <a:r>
              <a:rPr lang="en-US" sz="1500" dirty="0"/>
              <a:t>gathering</a:t>
            </a:r>
          </a:p>
        </p:txBody>
      </p:sp>
      <p:sp>
        <p:nvSpPr>
          <p:cNvPr id="11" name="TextBox 10">
            <a:extLst>
              <a:ext uri="{FF2B5EF4-FFF2-40B4-BE49-F238E27FC236}">
                <a16:creationId xmlns:a16="http://schemas.microsoft.com/office/drawing/2014/main" id="{DE318593-D392-5B42-AF77-F12C4483E9A0}"/>
              </a:ext>
            </a:extLst>
          </p:cNvPr>
          <p:cNvSpPr txBox="1"/>
          <p:nvPr/>
        </p:nvSpPr>
        <p:spPr>
          <a:xfrm>
            <a:off x="2249365" y="2750088"/>
            <a:ext cx="1350000" cy="810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nchor="ctr" anchorCtr="0">
            <a:noAutofit/>
          </a:bodyPr>
          <a:lstStyle/>
          <a:p>
            <a:pPr algn="ctr"/>
            <a:r>
              <a:rPr lang="en-US" sz="1500" dirty="0"/>
              <a:t>Quick</a:t>
            </a:r>
          </a:p>
          <a:p>
            <a:pPr algn="ctr"/>
            <a:r>
              <a:rPr lang="en-US" sz="1500" dirty="0"/>
              <a:t>design</a:t>
            </a:r>
          </a:p>
        </p:txBody>
      </p:sp>
      <p:sp>
        <p:nvSpPr>
          <p:cNvPr id="12" name="TextBox 11">
            <a:extLst>
              <a:ext uri="{FF2B5EF4-FFF2-40B4-BE49-F238E27FC236}">
                <a16:creationId xmlns:a16="http://schemas.microsoft.com/office/drawing/2014/main" id="{845C2FEC-2034-B547-9854-8297E76319D6}"/>
              </a:ext>
            </a:extLst>
          </p:cNvPr>
          <p:cNvSpPr txBox="1"/>
          <p:nvPr/>
        </p:nvSpPr>
        <p:spPr>
          <a:xfrm>
            <a:off x="3870080" y="3066882"/>
            <a:ext cx="1350000" cy="81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nchor="ctr" anchorCtr="0">
            <a:noAutofit/>
          </a:bodyPr>
          <a:lstStyle/>
          <a:p>
            <a:pPr algn="ctr"/>
            <a:r>
              <a:rPr lang="en-US" sz="1500" dirty="0"/>
              <a:t>Prototype</a:t>
            </a:r>
          </a:p>
        </p:txBody>
      </p:sp>
      <p:sp>
        <p:nvSpPr>
          <p:cNvPr id="13" name="TextBox 12">
            <a:extLst>
              <a:ext uri="{FF2B5EF4-FFF2-40B4-BE49-F238E27FC236}">
                <a16:creationId xmlns:a16="http://schemas.microsoft.com/office/drawing/2014/main" id="{717ED0B9-2654-D14B-ADA3-73A297BC3C40}"/>
              </a:ext>
            </a:extLst>
          </p:cNvPr>
          <p:cNvSpPr txBox="1"/>
          <p:nvPr/>
        </p:nvSpPr>
        <p:spPr>
          <a:xfrm>
            <a:off x="5490794" y="3373508"/>
            <a:ext cx="1350000" cy="81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nchor="ctr" anchorCtr="0">
            <a:noAutofit/>
          </a:bodyPr>
          <a:lstStyle/>
          <a:p>
            <a:pPr algn="ctr"/>
            <a:r>
              <a:rPr lang="en-US" sz="1500" dirty="0"/>
              <a:t>Evaluate &amp;</a:t>
            </a:r>
            <a:br>
              <a:rPr lang="en-US" sz="1500" dirty="0"/>
            </a:br>
            <a:r>
              <a:rPr lang="en-US" sz="1500" dirty="0"/>
              <a:t>refine</a:t>
            </a:r>
          </a:p>
        </p:txBody>
      </p:sp>
      <p:sp>
        <p:nvSpPr>
          <p:cNvPr id="14" name="TextBox 13">
            <a:extLst>
              <a:ext uri="{FF2B5EF4-FFF2-40B4-BE49-F238E27FC236}">
                <a16:creationId xmlns:a16="http://schemas.microsoft.com/office/drawing/2014/main" id="{55338ABE-5392-8746-893A-4675F6F1A7FA}"/>
              </a:ext>
            </a:extLst>
          </p:cNvPr>
          <p:cNvSpPr txBox="1"/>
          <p:nvPr/>
        </p:nvSpPr>
        <p:spPr>
          <a:xfrm>
            <a:off x="7111508" y="3800577"/>
            <a:ext cx="1350000" cy="81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ctr" anchorCtr="0">
            <a:noAutofit/>
          </a:bodyPr>
          <a:lstStyle/>
          <a:p>
            <a:pPr algn="ctr"/>
            <a:r>
              <a:rPr lang="en-US" sz="1500" dirty="0"/>
              <a:t>Produce</a:t>
            </a:r>
          </a:p>
          <a:p>
            <a:pPr algn="ctr"/>
            <a:r>
              <a:rPr lang="en-US" sz="1500" dirty="0"/>
              <a:t>product</a:t>
            </a:r>
          </a:p>
        </p:txBody>
      </p:sp>
      <p:cxnSp>
        <p:nvCxnSpPr>
          <p:cNvPr id="17" name="Elbow Connector 16">
            <a:extLst>
              <a:ext uri="{FF2B5EF4-FFF2-40B4-BE49-F238E27FC236}">
                <a16:creationId xmlns:a16="http://schemas.microsoft.com/office/drawing/2014/main" id="{65C67203-06E5-4A48-88E9-A9BDC61EDBE2}"/>
              </a:ext>
            </a:extLst>
          </p:cNvPr>
          <p:cNvCxnSpPr>
            <a:endCxn id="11" idx="0"/>
          </p:cNvCxnSpPr>
          <p:nvPr/>
        </p:nvCxnSpPr>
        <p:spPr>
          <a:xfrm>
            <a:off x="1862006" y="2587951"/>
            <a:ext cx="1062359" cy="162137"/>
          </a:xfrm>
          <a:prstGeom prst="bentConnector2">
            <a:avLst/>
          </a:prstGeom>
          <a:ln w="31750">
            <a:solidFill>
              <a:schemeClr val="accent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BB769A9-9161-D94E-A912-278C47B68CF6}"/>
              </a:ext>
            </a:extLst>
          </p:cNvPr>
          <p:cNvCxnSpPr>
            <a:cxnSpLocks/>
            <a:endCxn id="12" idx="0"/>
          </p:cNvCxnSpPr>
          <p:nvPr/>
        </p:nvCxnSpPr>
        <p:spPr>
          <a:xfrm>
            <a:off x="3452021" y="2892109"/>
            <a:ext cx="1093059" cy="174773"/>
          </a:xfrm>
          <a:prstGeom prst="bentConnector2">
            <a:avLst/>
          </a:prstGeom>
          <a:ln w="31750">
            <a:solidFill>
              <a:schemeClr val="accent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8CAF4A4D-4E23-9341-955D-763CE553C7A5}"/>
              </a:ext>
            </a:extLst>
          </p:cNvPr>
          <p:cNvCxnSpPr>
            <a:cxnSpLocks/>
            <a:endCxn id="13" idx="0"/>
          </p:cNvCxnSpPr>
          <p:nvPr/>
        </p:nvCxnSpPr>
        <p:spPr>
          <a:xfrm>
            <a:off x="5190385" y="3211372"/>
            <a:ext cx="975410" cy="162137"/>
          </a:xfrm>
          <a:prstGeom prst="bentConnector2">
            <a:avLst/>
          </a:prstGeom>
          <a:ln w="31750">
            <a:solidFill>
              <a:schemeClr val="accent6"/>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F8C13EFE-1BDD-3C49-855C-D1816828262C}"/>
              </a:ext>
            </a:extLst>
          </p:cNvPr>
          <p:cNvCxnSpPr>
            <a:cxnSpLocks/>
            <a:endCxn id="14" idx="0"/>
          </p:cNvCxnSpPr>
          <p:nvPr/>
        </p:nvCxnSpPr>
        <p:spPr>
          <a:xfrm>
            <a:off x="6830168" y="3642954"/>
            <a:ext cx="956340" cy="157624"/>
          </a:xfrm>
          <a:prstGeom prst="bentConnector2">
            <a:avLst/>
          </a:prstGeom>
          <a:ln w="31750">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443902B3-0AA1-5B48-A22A-BFBB2BFDFB3C}"/>
              </a:ext>
            </a:extLst>
          </p:cNvPr>
          <p:cNvGrpSpPr/>
          <p:nvPr/>
        </p:nvGrpSpPr>
        <p:grpSpPr>
          <a:xfrm>
            <a:off x="1485732" y="3247677"/>
            <a:ext cx="3059348" cy="1127638"/>
            <a:chOff x="1980976" y="3187236"/>
            <a:chExt cx="4079130" cy="1503517"/>
          </a:xfrm>
        </p:grpSpPr>
        <p:cxnSp>
          <p:nvCxnSpPr>
            <p:cNvPr id="28" name="Straight Arrow Connector 27">
              <a:extLst>
                <a:ext uri="{FF2B5EF4-FFF2-40B4-BE49-F238E27FC236}">
                  <a16:creationId xmlns:a16="http://schemas.microsoft.com/office/drawing/2014/main" id="{FFA3C7C9-EB18-B949-AD43-8CC411FECD06}"/>
                </a:ext>
              </a:extLst>
            </p:cNvPr>
            <p:cNvCxnSpPr>
              <a:cxnSpLocks/>
            </p:cNvCxnSpPr>
            <p:nvPr/>
          </p:nvCxnSpPr>
          <p:spPr>
            <a:xfrm>
              <a:off x="3899153" y="3592668"/>
              <a:ext cx="0" cy="1083785"/>
            </a:xfrm>
            <a:prstGeom prst="straightConnector1">
              <a:avLst/>
            </a:prstGeom>
            <a:ln w="31750">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101ACFA-A1DF-9146-B68C-0E0E82A2B4E5}"/>
                </a:ext>
              </a:extLst>
            </p:cNvPr>
            <p:cNvCxnSpPr>
              <a:cxnSpLocks/>
            </p:cNvCxnSpPr>
            <p:nvPr/>
          </p:nvCxnSpPr>
          <p:spPr>
            <a:xfrm>
              <a:off x="1983940" y="3187236"/>
              <a:ext cx="0" cy="1503517"/>
            </a:xfrm>
            <a:prstGeom prst="straightConnector1">
              <a:avLst/>
            </a:prstGeom>
            <a:ln w="31750">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9F2C1FC-2E1A-9F42-8108-B15487859DFE}"/>
                </a:ext>
              </a:extLst>
            </p:cNvPr>
            <p:cNvCxnSpPr>
              <a:cxnSpLocks/>
            </p:cNvCxnSpPr>
            <p:nvPr/>
          </p:nvCxnSpPr>
          <p:spPr>
            <a:xfrm>
              <a:off x="6060106" y="4026176"/>
              <a:ext cx="0" cy="664577"/>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52D7C6-7D10-1942-AE15-54084FB37707}"/>
                </a:ext>
              </a:extLst>
            </p:cNvPr>
            <p:cNvCxnSpPr>
              <a:cxnSpLocks/>
            </p:cNvCxnSpPr>
            <p:nvPr/>
          </p:nvCxnSpPr>
          <p:spPr>
            <a:xfrm>
              <a:off x="1980976" y="4676453"/>
              <a:ext cx="4079130" cy="0"/>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F13105AD-F18C-F947-B60A-786B6347A4B8}"/>
              </a:ext>
            </a:extLst>
          </p:cNvPr>
          <p:cNvGrpSpPr/>
          <p:nvPr/>
        </p:nvGrpSpPr>
        <p:grpSpPr>
          <a:xfrm>
            <a:off x="1074976" y="3247677"/>
            <a:ext cx="4873116" cy="1748670"/>
            <a:chOff x="1433301" y="3187236"/>
            <a:chExt cx="6497488" cy="2331560"/>
          </a:xfrm>
        </p:grpSpPr>
        <p:cxnSp>
          <p:nvCxnSpPr>
            <p:cNvPr id="34" name="Straight Arrow Connector 33">
              <a:extLst>
                <a:ext uri="{FF2B5EF4-FFF2-40B4-BE49-F238E27FC236}">
                  <a16:creationId xmlns:a16="http://schemas.microsoft.com/office/drawing/2014/main" id="{950E6EEA-A933-844E-932C-FE5B3E7D605C}"/>
                </a:ext>
              </a:extLst>
            </p:cNvPr>
            <p:cNvCxnSpPr>
              <a:cxnSpLocks/>
            </p:cNvCxnSpPr>
            <p:nvPr/>
          </p:nvCxnSpPr>
          <p:spPr>
            <a:xfrm>
              <a:off x="1433301" y="3187236"/>
              <a:ext cx="0" cy="2331560"/>
            </a:xfrm>
            <a:prstGeom prst="straightConnector1">
              <a:avLst/>
            </a:prstGeom>
            <a:ln w="31750">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A473A26-2254-E343-9053-73357E180A80}"/>
                </a:ext>
              </a:extLst>
            </p:cNvPr>
            <p:cNvCxnSpPr>
              <a:cxnSpLocks/>
            </p:cNvCxnSpPr>
            <p:nvPr/>
          </p:nvCxnSpPr>
          <p:spPr>
            <a:xfrm>
              <a:off x="7923611" y="4435011"/>
              <a:ext cx="0" cy="1083785"/>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6CBAA4A-AA84-C646-BC26-4BF50F683AE7}"/>
                </a:ext>
              </a:extLst>
            </p:cNvPr>
            <p:cNvCxnSpPr>
              <a:cxnSpLocks/>
            </p:cNvCxnSpPr>
            <p:nvPr/>
          </p:nvCxnSpPr>
          <p:spPr>
            <a:xfrm>
              <a:off x="1433301" y="5508143"/>
              <a:ext cx="6497488" cy="0"/>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302B900-D728-5345-9A90-4CB0096A8297}"/>
              </a:ext>
            </a:extLst>
          </p:cNvPr>
          <p:cNvGrpSpPr/>
          <p:nvPr/>
        </p:nvGrpSpPr>
        <p:grpSpPr>
          <a:xfrm>
            <a:off x="6457950" y="4183509"/>
            <a:ext cx="1333943" cy="812839"/>
            <a:chOff x="8610599" y="4435011"/>
            <a:chExt cx="1778591" cy="1083785"/>
          </a:xfrm>
        </p:grpSpPr>
        <p:cxnSp>
          <p:nvCxnSpPr>
            <p:cNvPr id="35" name="Straight Arrow Connector 34">
              <a:extLst>
                <a:ext uri="{FF2B5EF4-FFF2-40B4-BE49-F238E27FC236}">
                  <a16:creationId xmlns:a16="http://schemas.microsoft.com/office/drawing/2014/main" id="{0388ABF8-1490-7E41-8AD7-B0D6ACC8E18C}"/>
                </a:ext>
              </a:extLst>
            </p:cNvPr>
            <p:cNvCxnSpPr>
              <a:cxnSpLocks/>
            </p:cNvCxnSpPr>
            <p:nvPr/>
          </p:nvCxnSpPr>
          <p:spPr>
            <a:xfrm>
              <a:off x="8613452" y="4435011"/>
              <a:ext cx="0" cy="1083785"/>
            </a:xfrm>
            <a:prstGeom prst="straightConnector1">
              <a:avLst/>
            </a:prstGeom>
            <a:ln w="31750">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9486ECD-1749-524E-9A84-64099B8CCDC4}"/>
                </a:ext>
              </a:extLst>
            </p:cNvPr>
            <p:cNvCxnSpPr>
              <a:cxnSpLocks/>
            </p:cNvCxnSpPr>
            <p:nvPr/>
          </p:nvCxnSpPr>
          <p:spPr>
            <a:xfrm>
              <a:off x="10382011" y="5004436"/>
              <a:ext cx="7179" cy="514360"/>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F8841FF-6065-6449-91E1-0741A644D8FE}"/>
                </a:ext>
              </a:extLst>
            </p:cNvPr>
            <p:cNvCxnSpPr>
              <a:cxnSpLocks/>
            </p:cNvCxnSpPr>
            <p:nvPr/>
          </p:nvCxnSpPr>
          <p:spPr>
            <a:xfrm flipV="1">
              <a:off x="8610599" y="5508143"/>
              <a:ext cx="1778591" cy="1"/>
            </a:xfrm>
            <a:prstGeom prst="straightConnector1">
              <a:avLst/>
            </a:prstGeom>
            <a:ln w="31750">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58C70710-35E9-DA4D-A87A-1DB9E58F4853}"/>
              </a:ext>
            </a:extLst>
          </p:cNvPr>
          <p:cNvSpPr txBox="1"/>
          <p:nvPr/>
        </p:nvSpPr>
        <p:spPr>
          <a:xfrm>
            <a:off x="2686051" y="5239151"/>
            <a:ext cx="3771899" cy="300082"/>
          </a:xfrm>
          <a:prstGeom prst="rect">
            <a:avLst/>
          </a:prstGeom>
          <a:noFill/>
        </p:spPr>
        <p:txBody>
          <a:bodyPr wrap="square" rtlCol="0">
            <a:spAutoFit/>
          </a:bodyPr>
          <a:lstStyle/>
          <a:p>
            <a:r>
              <a:rPr lang="en-US" sz="1350" dirty="0"/>
              <a:t>*also, Rapid Application Development (RAD)</a:t>
            </a:r>
          </a:p>
        </p:txBody>
      </p:sp>
    </p:spTree>
    <p:extLst>
      <p:ext uri="{BB962C8B-B14F-4D97-AF65-F5344CB8AC3E}">
        <p14:creationId xmlns:p14="http://schemas.microsoft.com/office/powerpoint/2010/main" val="38058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pPr algn="ctr"/>
            <a:r>
              <a:rPr lang="en-US" dirty="0"/>
              <a:t>Software “Life Cycle” – Next Generation</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26</a:t>
            </a:fld>
            <a:endParaRPr lang="en-US" dirty="0"/>
          </a:p>
        </p:txBody>
      </p:sp>
      <p:sp>
        <p:nvSpPr>
          <p:cNvPr id="9" name="TextBox 8">
            <a:extLst>
              <a:ext uri="{FF2B5EF4-FFF2-40B4-BE49-F238E27FC236}">
                <a16:creationId xmlns:a16="http://schemas.microsoft.com/office/drawing/2014/main" id="{62EFB036-C369-4575-ACD1-613542984C5C}"/>
              </a:ext>
            </a:extLst>
          </p:cNvPr>
          <p:cNvSpPr txBox="1"/>
          <p:nvPr/>
        </p:nvSpPr>
        <p:spPr>
          <a:xfrm>
            <a:off x="3092016" y="5629069"/>
            <a:ext cx="2959968" cy="246221"/>
          </a:xfrm>
          <a:prstGeom prst="rect">
            <a:avLst/>
          </a:prstGeom>
          <a:noFill/>
        </p:spPr>
        <p:txBody>
          <a:bodyPr wrap="square">
            <a:spAutoFit/>
          </a:bodyPr>
          <a:lstStyle/>
          <a:p>
            <a:r>
              <a:rPr lang="en-US" sz="1000" dirty="0">
                <a:hlinkClick r:id="rId2"/>
              </a:rPr>
              <a:t>https://en.wikipedia.org/wiki/Gnomes_(South_Park)</a:t>
            </a:r>
            <a:r>
              <a:rPr lang="en-US" sz="1000" dirty="0"/>
              <a:t> </a:t>
            </a:r>
          </a:p>
        </p:txBody>
      </p:sp>
      <p:pic>
        <p:nvPicPr>
          <p:cNvPr id="1026" name="Picture 2">
            <a:extLst>
              <a:ext uri="{FF2B5EF4-FFF2-40B4-BE49-F238E27FC236}">
                <a16:creationId xmlns:a16="http://schemas.microsoft.com/office/drawing/2014/main" id="{84E6687E-0B9B-4B97-AB23-A8DBBB64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251" y="2008732"/>
            <a:ext cx="4423499" cy="334711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C7429575-CF9F-4823-9AE8-7D8785F8C83C}"/>
              </a:ext>
            </a:extLst>
          </p:cNvPr>
          <p:cNvCxnSpPr/>
          <p:nvPr/>
        </p:nvCxnSpPr>
        <p:spPr>
          <a:xfrm>
            <a:off x="2982287" y="3682289"/>
            <a:ext cx="1038137" cy="396334"/>
          </a:xfrm>
          <a:prstGeom prst="line">
            <a:avLst/>
          </a:prstGeom>
          <a:ln w="762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CC8A34B7-6037-4E4D-8889-1D6E2B60901A}"/>
              </a:ext>
            </a:extLst>
          </p:cNvPr>
          <p:cNvSpPr txBox="1"/>
          <p:nvPr/>
        </p:nvSpPr>
        <p:spPr>
          <a:xfrm>
            <a:off x="359679" y="3108440"/>
            <a:ext cx="1812022" cy="2123658"/>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100" dirty="0">
                <a:solidFill>
                  <a:srgbClr val="C00000"/>
                </a:solidFill>
              </a:rPr>
              <a:t>Coding is “automatic”</a:t>
            </a:r>
            <a:r>
              <a:rPr lang="en-US" sz="2100" dirty="0"/>
              <a:t> -- </a:t>
            </a:r>
            <a:r>
              <a:rPr lang="en-US" dirty="0"/>
              <a:t>goes from very-high-level description to code via a compiler</a:t>
            </a:r>
            <a:endParaRPr lang="en-US" sz="2100" dirty="0"/>
          </a:p>
        </p:txBody>
      </p:sp>
      <p:cxnSp>
        <p:nvCxnSpPr>
          <p:cNvPr id="15" name="Straight Arrow Connector 14">
            <a:extLst>
              <a:ext uri="{FF2B5EF4-FFF2-40B4-BE49-F238E27FC236}">
                <a16:creationId xmlns:a16="http://schemas.microsoft.com/office/drawing/2014/main" id="{7E98F266-B88C-43F8-A605-10365C567239}"/>
              </a:ext>
            </a:extLst>
          </p:cNvPr>
          <p:cNvCxnSpPr>
            <a:cxnSpLocks/>
          </p:cNvCxnSpPr>
          <p:nvPr/>
        </p:nvCxnSpPr>
        <p:spPr>
          <a:xfrm flipH="1">
            <a:off x="2158069" y="3880455"/>
            <a:ext cx="1151388" cy="25479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771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15C798-7344-EA42-B1BC-C1B227D47866}"/>
              </a:ext>
            </a:extLst>
          </p:cNvPr>
          <p:cNvPicPr>
            <a:picLocks noChangeAspect="1"/>
          </p:cNvPicPr>
          <p:nvPr/>
        </p:nvPicPr>
        <p:blipFill>
          <a:blip r:embed="rId2"/>
          <a:stretch>
            <a:fillRect/>
          </a:stretch>
        </p:blipFill>
        <p:spPr>
          <a:xfrm>
            <a:off x="4701234" y="1131094"/>
            <a:ext cx="4442767" cy="4442767"/>
          </a:xfrm>
          <a:prstGeom prst="rect">
            <a:avLst/>
          </a:prstGeom>
        </p:spPr>
      </p:pic>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28650" y="610860"/>
            <a:ext cx="7886700" cy="994172"/>
          </a:xfrm>
        </p:spPr>
        <p:txBody>
          <a:bodyPr>
            <a:normAutofit fontScale="90000"/>
          </a:bodyPr>
          <a:lstStyle/>
          <a:p>
            <a:r>
              <a:rPr lang="en-US" b="1" dirty="0"/>
              <a:t>Software Development</a:t>
            </a:r>
            <a:br>
              <a:rPr lang="en-US" b="1" dirty="0"/>
            </a:br>
            <a:r>
              <a:rPr lang="en-US" b="1" dirty="0"/>
              <a:t>Life Cycle (SDLC)</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467208" y="1988051"/>
            <a:ext cx="5112903" cy="3923524"/>
          </a:xfrm>
        </p:spPr>
        <p:txBody>
          <a:bodyPr>
            <a:normAutofit fontScale="92500" lnSpcReduction="10000"/>
          </a:bodyPr>
          <a:lstStyle/>
          <a:p>
            <a:r>
              <a:rPr lang="en-US" sz="2400" dirty="0"/>
              <a:t>In software engineering, a software development process is the process of dividing software development work into distinct phases to improve design, product management, and project management. </a:t>
            </a:r>
            <a:br>
              <a:rPr lang="en-US" sz="2400" dirty="0"/>
            </a:br>
            <a:endParaRPr lang="en-US" sz="2400" dirty="0"/>
          </a:p>
          <a:p>
            <a:r>
              <a:rPr lang="en-US" sz="2400" dirty="0"/>
              <a:t>The methodology may include the pre-definition of specific deliverables and artifacts that are created and completed by a project team to develop or maintain an application.</a:t>
            </a:r>
          </a:p>
        </p:txBody>
      </p:sp>
      <p:sp>
        <p:nvSpPr>
          <p:cNvPr id="12" name="Rectangle 11">
            <a:extLst>
              <a:ext uri="{FF2B5EF4-FFF2-40B4-BE49-F238E27FC236}">
                <a16:creationId xmlns:a16="http://schemas.microsoft.com/office/drawing/2014/main" id="{911F3A53-6581-F440-B5FC-18BBEF7203B4}"/>
              </a:ext>
            </a:extLst>
          </p:cNvPr>
          <p:cNvSpPr/>
          <p:nvPr/>
        </p:nvSpPr>
        <p:spPr>
          <a:xfrm>
            <a:off x="2798924" y="5995463"/>
            <a:ext cx="4123693" cy="276999"/>
          </a:xfrm>
          <a:prstGeom prst="rect">
            <a:avLst/>
          </a:prstGeom>
        </p:spPr>
        <p:txBody>
          <a:bodyPr wrap="none">
            <a:spAutoFit/>
          </a:bodyPr>
          <a:lstStyle/>
          <a:p>
            <a:r>
              <a:rPr lang="en-US" sz="1200" dirty="0">
                <a:hlinkClick r:id="rId3"/>
              </a:rPr>
              <a:t>https://en.wikipedia.org/wiki/Software_development_process</a:t>
            </a:r>
            <a:r>
              <a:rPr lang="en-US" sz="1200" dirty="0"/>
              <a:t> </a:t>
            </a:r>
          </a:p>
        </p:txBody>
      </p:sp>
    </p:spTree>
    <p:extLst>
      <p:ext uri="{BB962C8B-B14F-4D97-AF65-F5344CB8AC3E}">
        <p14:creationId xmlns:p14="http://schemas.microsoft.com/office/powerpoint/2010/main" val="3008324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4C659F-7112-1845-B75A-87AFB13FA60F}"/>
              </a:ext>
            </a:extLst>
          </p:cNvPr>
          <p:cNvGrpSpPr/>
          <p:nvPr/>
        </p:nvGrpSpPr>
        <p:grpSpPr>
          <a:xfrm>
            <a:off x="4948760" y="1410391"/>
            <a:ext cx="3837697" cy="3837697"/>
            <a:chOff x="6859603" y="667853"/>
            <a:chExt cx="5116929" cy="5116929"/>
          </a:xfrm>
        </p:grpSpPr>
        <p:pic>
          <p:nvPicPr>
            <p:cNvPr id="3" name="Picture 2">
              <a:extLst>
                <a:ext uri="{FF2B5EF4-FFF2-40B4-BE49-F238E27FC236}">
                  <a16:creationId xmlns:a16="http://schemas.microsoft.com/office/drawing/2014/main" id="{2B8E5D4D-2396-2D44-95A8-3A5A08B713AE}"/>
                </a:ext>
              </a:extLst>
            </p:cNvPr>
            <p:cNvPicPr>
              <a:picLocks noChangeAspect="1"/>
            </p:cNvPicPr>
            <p:nvPr/>
          </p:nvPicPr>
          <p:blipFill>
            <a:blip r:embed="rId2"/>
            <a:stretch>
              <a:fillRect/>
            </a:stretch>
          </p:blipFill>
          <p:spPr>
            <a:xfrm>
              <a:off x="6859603" y="667853"/>
              <a:ext cx="5116929" cy="5116929"/>
            </a:xfrm>
            <a:prstGeom prst="rect">
              <a:avLst/>
            </a:prstGeom>
          </p:spPr>
        </p:pic>
        <p:sp>
          <p:nvSpPr>
            <p:cNvPr id="9" name="Rounded Rectangle 8">
              <a:extLst>
                <a:ext uri="{FF2B5EF4-FFF2-40B4-BE49-F238E27FC236}">
                  <a16:creationId xmlns:a16="http://schemas.microsoft.com/office/drawing/2014/main" id="{CD26B266-F0F8-0447-97D8-B2B5E61EE362}"/>
                </a:ext>
              </a:extLst>
            </p:cNvPr>
            <p:cNvSpPr/>
            <p:nvPr/>
          </p:nvSpPr>
          <p:spPr>
            <a:xfrm>
              <a:off x="8882109" y="4496540"/>
              <a:ext cx="1025371" cy="28408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800100" y="388890"/>
            <a:ext cx="7886700" cy="994172"/>
          </a:xfrm>
        </p:spPr>
        <p:txBody>
          <a:bodyPr>
            <a:normAutofit fontScale="90000"/>
          </a:bodyPr>
          <a:lstStyle/>
          <a:p>
            <a:r>
              <a:rPr lang="en-US" b="1" dirty="0"/>
              <a:t>Systems Development</a:t>
            </a:r>
            <a:br>
              <a:rPr lang="en-US" b="1" dirty="0"/>
            </a:br>
            <a:r>
              <a:rPr lang="en-US" b="1" dirty="0"/>
              <a:t>Life Cycle (SDLC)</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28</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290545" y="1697487"/>
            <a:ext cx="4623305" cy="3967584"/>
          </a:xfrm>
        </p:spPr>
        <p:txBody>
          <a:bodyPr>
            <a:normAutofit fontScale="77500" lnSpcReduction="20000"/>
          </a:bodyPr>
          <a:lstStyle/>
          <a:p>
            <a:r>
              <a:rPr lang="en-US" dirty="0"/>
              <a:t>The systems development life cycle (SDLC), also referred to as the application development life-cycle, is a term used in systems engineering, information systems and software engineering to describe a process for planning, creating, testing, and deploying an </a:t>
            </a:r>
            <a:r>
              <a:rPr lang="en-US" b="1" dirty="0"/>
              <a:t>information system</a:t>
            </a:r>
            <a:r>
              <a:rPr lang="en-US" dirty="0"/>
              <a:t>.</a:t>
            </a:r>
          </a:p>
          <a:p>
            <a:r>
              <a:rPr lang="en-US" dirty="0"/>
              <a:t>Example: web site development</a:t>
            </a:r>
          </a:p>
          <a:p>
            <a:endParaRPr lang="en-US" dirty="0"/>
          </a:p>
        </p:txBody>
      </p:sp>
      <p:sp>
        <p:nvSpPr>
          <p:cNvPr id="11" name="Rectangle 10">
            <a:extLst>
              <a:ext uri="{FF2B5EF4-FFF2-40B4-BE49-F238E27FC236}">
                <a16:creationId xmlns:a16="http://schemas.microsoft.com/office/drawing/2014/main" id="{F66FCCF6-8079-904D-BD47-FDC2A02BEDB7}"/>
              </a:ext>
            </a:extLst>
          </p:cNvPr>
          <p:cNvSpPr/>
          <p:nvPr/>
        </p:nvSpPr>
        <p:spPr>
          <a:xfrm>
            <a:off x="2662701" y="5872211"/>
            <a:ext cx="4170437" cy="276999"/>
          </a:xfrm>
          <a:prstGeom prst="rect">
            <a:avLst/>
          </a:prstGeom>
        </p:spPr>
        <p:txBody>
          <a:bodyPr wrap="none">
            <a:spAutoFit/>
          </a:bodyPr>
          <a:lstStyle/>
          <a:p>
            <a:r>
              <a:rPr lang="en-US" sz="1200" dirty="0">
                <a:hlinkClick r:id="rId3"/>
              </a:rPr>
              <a:t>https://en.wikipedia.org/wiki/Systems_development_life_cycle</a:t>
            </a:r>
            <a:r>
              <a:rPr lang="en-US" sz="1200" dirty="0"/>
              <a:t> </a:t>
            </a:r>
          </a:p>
        </p:txBody>
      </p:sp>
    </p:spTree>
    <p:extLst>
      <p:ext uri="{BB962C8B-B14F-4D97-AF65-F5344CB8AC3E}">
        <p14:creationId xmlns:p14="http://schemas.microsoft.com/office/powerpoint/2010/main" val="131417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89F91-369C-4C48-9094-897141538498}"/>
              </a:ext>
            </a:extLst>
          </p:cNvPr>
          <p:cNvPicPr>
            <a:picLocks noChangeAspect="1"/>
          </p:cNvPicPr>
          <p:nvPr/>
        </p:nvPicPr>
        <p:blipFill>
          <a:blip r:embed="rId2"/>
          <a:stretch>
            <a:fillRect/>
          </a:stretch>
        </p:blipFill>
        <p:spPr>
          <a:xfrm>
            <a:off x="3310828" y="1670359"/>
            <a:ext cx="5833172" cy="3280172"/>
          </a:xfrm>
          <a:prstGeom prst="rect">
            <a:avLst/>
          </a:prstGeom>
        </p:spPr>
      </p:pic>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lstStyle/>
          <a:p>
            <a:r>
              <a:rPr lang="en-US" b="1" dirty="0"/>
              <a:t>Agile</a:t>
            </a:r>
            <a:endParaRPr lang="en-US" i="1" dirty="0"/>
          </a:p>
        </p:txBody>
      </p:sp>
      <p:sp>
        <p:nvSpPr>
          <p:cNvPr id="5" name="Content Placeholder 4">
            <a:extLst>
              <a:ext uri="{FF2B5EF4-FFF2-40B4-BE49-F238E27FC236}">
                <a16:creationId xmlns:a16="http://schemas.microsoft.com/office/drawing/2014/main" id="{8EA14459-2B85-2C4C-A804-AFE5B9BEA3CF}"/>
              </a:ext>
            </a:extLst>
          </p:cNvPr>
          <p:cNvSpPr>
            <a:spLocks noGrp="1"/>
          </p:cNvSpPr>
          <p:nvPr>
            <p:ph sz="half" idx="1"/>
          </p:nvPr>
        </p:nvSpPr>
        <p:spPr/>
        <p:txBody>
          <a:bodyPr>
            <a:normAutofit fontScale="85000" lnSpcReduction="10000"/>
          </a:bodyPr>
          <a:lstStyle/>
          <a:p>
            <a:pPr marL="385763" indent="-385763">
              <a:buFont typeface="+mj-lt"/>
              <a:buAutoNum type="arabicPeriod"/>
            </a:pPr>
            <a:r>
              <a:rPr lang="en-CA" dirty="0"/>
              <a:t>Active user involvement is imperative.</a:t>
            </a:r>
          </a:p>
          <a:p>
            <a:pPr marL="385763" indent="-385763">
              <a:buFont typeface="+mj-lt"/>
              <a:buAutoNum type="arabicPeriod"/>
            </a:pPr>
            <a:r>
              <a:rPr lang="en-CA" dirty="0"/>
              <a:t>The team must be empowered to make decisions</a:t>
            </a:r>
          </a:p>
          <a:p>
            <a:pPr marL="385763" indent="-385763">
              <a:buFont typeface="+mj-lt"/>
              <a:buAutoNum type="arabicPeriod"/>
            </a:pPr>
            <a:r>
              <a:rPr lang="en-CA" dirty="0"/>
              <a:t>Requirements evolve but the timescale is fixed.</a:t>
            </a:r>
          </a:p>
          <a:p>
            <a:pPr marL="385763" indent="-385763">
              <a:buFont typeface="+mj-lt"/>
              <a:buAutoNum type="arabicPeriod"/>
            </a:pPr>
            <a:r>
              <a:rPr lang="en-CA" dirty="0"/>
              <a:t>Capture requirements at a high level; lightweight &amp; visual</a:t>
            </a:r>
          </a:p>
          <a:p>
            <a:pPr marL="385763" indent="-385763">
              <a:buFont typeface="+mj-lt"/>
              <a:buAutoNum type="arabicPeriod"/>
            </a:pPr>
            <a:r>
              <a:rPr lang="en-CA" dirty="0"/>
              <a:t>Develop small, incremental releases and iterate</a:t>
            </a:r>
            <a:endParaRPr lang="en-US"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29</a:t>
            </a:fld>
            <a:endParaRPr lang="en-US" dirty="0"/>
          </a:p>
        </p:txBody>
      </p:sp>
      <p:sp>
        <p:nvSpPr>
          <p:cNvPr id="10" name="Rectangle 9">
            <a:extLst>
              <a:ext uri="{FF2B5EF4-FFF2-40B4-BE49-F238E27FC236}">
                <a16:creationId xmlns:a16="http://schemas.microsoft.com/office/drawing/2014/main" id="{C1BA1191-CD9D-9A4D-851D-C4F813ECD9FF}"/>
              </a:ext>
            </a:extLst>
          </p:cNvPr>
          <p:cNvSpPr/>
          <p:nvPr/>
        </p:nvSpPr>
        <p:spPr>
          <a:xfrm>
            <a:off x="4971448" y="5085071"/>
            <a:ext cx="3178744" cy="430887"/>
          </a:xfrm>
          <a:prstGeom prst="rect">
            <a:avLst/>
          </a:prstGeom>
        </p:spPr>
        <p:txBody>
          <a:bodyPr wrap="square">
            <a:spAutoFit/>
          </a:bodyPr>
          <a:lstStyle/>
          <a:p>
            <a:r>
              <a:rPr lang="en-US" sz="1100" dirty="0">
                <a:hlinkClick r:id="rId3"/>
              </a:rPr>
              <a:t>https://project-management.com/10-key-principles-of-agile -software-development/</a:t>
            </a:r>
            <a:endParaRPr lang="en-US" sz="1100" dirty="0"/>
          </a:p>
        </p:txBody>
      </p:sp>
    </p:spTree>
    <p:extLst>
      <p:ext uri="{BB962C8B-B14F-4D97-AF65-F5344CB8AC3E}">
        <p14:creationId xmlns:p14="http://schemas.microsoft.com/office/powerpoint/2010/main" val="136222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Problem Solving</a:t>
            </a:r>
          </a:p>
        </p:txBody>
      </p:sp>
      <p:sp>
        <p:nvSpPr>
          <p:cNvPr id="3" name="Content Placeholder 2"/>
          <p:cNvSpPr>
            <a:spLocks noGrp="1"/>
          </p:cNvSpPr>
          <p:nvPr>
            <p:ph idx="1"/>
          </p:nvPr>
        </p:nvSpPr>
        <p:spPr/>
        <p:txBody>
          <a:bodyPr>
            <a:normAutofit fontScale="92500" lnSpcReduction="20000"/>
          </a:bodyPr>
          <a:lstStyle/>
          <a:p>
            <a:pPr lvl="0"/>
            <a:r>
              <a:rPr lang="en-US" dirty="0"/>
              <a:t>You must be able to solve problems in order to succeed in academics or in the real world.</a:t>
            </a:r>
            <a:endParaRPr lang="en-CA" dirty="0"/>
          </a:p>
          <a:p>
            <a:pPr marL="0" indent="0">
              <a:buNone/>
            </a:pPr>
            <a:r>
              <a:rPr lang="en-US" dirty="0"/>
              <a:t> </a:t>
            </a:r>
          </a:p>
          <a:p>
            <a:r>
              <a:rPr lang="en-US" dirty="0"/>
              <a:t>Problem-solving ability is a combination of art and science.</a:t>
            </a:r>
            <a:endParaRPr lang="en-CA" dirty="0"/>
          </a:p>
          <a:p>
            <a:pPr marL="0" indent="0">
              <a:buNone/>
            </a:pPr>
            <a:r>
              <a:rPr lang="en-US" dirty="0"/>
              <a:t> </a:t>
            </a:r>
            <a:endParaRPr lang="en-CA" dirty="0"/>
          </a:p>
          <a:p>
            <a:pPr lvl="0"/>
            <a:r>
              <a:rPr lang="en-US" dirty="0"/>
              <a:t>In the real world, the process is more difficult because problem descriptions are often incomplete, imprecise, or ambiguous.</a:t>
            </a:r>
            <a:endParaRPr lang="en-CA" dirty="0"/>
          </a:p>
          <a:p>
            <a:pPr marL="0" indent="0">
              <a:buNone/>
            </a:pPr>
            <a:r>
              <a:rPr lang="en-US" dirty="0"/>
              <a:t> </a:t>
            </a:r>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3</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41367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89F91-369C-4C48-9094-897141538498}"/>
              </a:ext>
            </a:extLst>
          </p:cNvPr>
          <p:cNvPicPr>
            <a:picLocks noChangeAspect="1"/>
          </p:cNvPicPr>
          <p:nvPr/>
        </p:nvPicPr>
        <p:blipFill>
          <a:blip r:embed="rId2"/>
          <a:stretch>
            <a:fillRect/>
          </a:stretch>
        </p:blipFill>
        <p:spPr>
          <a:xfrm>
            <a:off x="3310828" y="1670359"/>
            <a:ext cx="5833172" cy="3280172"/>
          </a:xfrm>
          <a:prstGeom prst="rect">
            <a:avLst/>
          </a:prstGeom>
        </p:spPr>
      </p:pic>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37481" y="422683"/>
            <a:ext cx="7886700" cy="994172"/>
          </a:xfrm>
        </p:spPr>
        <p:txBody>
          <a:bodyPr/>
          <a:lstStyle/>
          <a:p>
            <a:r>
              <a:rPr lang="en-US" b="1" dirty="0"/>
              <a:t>Agile</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30</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0" name="Rectangle 29">
            <a:extLst>
              <a:ext uri="{FF2B5EF4-FFF2-40B4-BE49-F238E27FC236}">
                <a16:creationId xmlns:a16="http://schemas.microsoft.com/office/drawing/2014/main" id="{4DBEE3FB-534F-D24F-90E3-386BEF9C4223}"/>
              </a:ext>
            </a:extLst>
          </p:cNvPr>
          <p:cNvSpPr/>
          <p:nvPr/>
        </p:nvSpPr>
        <p:spPr>
          <a:xfrm>
            <a:off x="4971448" y="5085071"/>
            <a:ext cx="3178744" cy="461665"/>
          </a:xfrm>
          <a:prstGeom prst="rect">
            <a:avLst/>
          </a:prstGeom>
        </p:spPr>
        <p:txBody>
          <a:bodyPr wrap="square">
            <a:spAutoFit/>
          </a:bodyPr>
          <a:lstStyle/>
          <a:p>
            <a:r>
              <a:rPr lang="en-US" sz="1200" dirty="0">
                <a:hlinkClick r:id="rId3"/>
              </a:rPr>
              <a:t>https://project-management.com/10-key-principles-of-agile -software-development/</a:t>
            </a:r>
            <a:endParaRPr lang="en-US" sz="1200" dirty="0"/>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628650" y="1484784"/>
            <a:ext cx="3886200" cy="4005189"/>
          </a:xfrm>
        </p:spPr>
        <p:txBody>
          <a:bodyPr>
            <a:normAutofit fontScale="70000" lnSpcReduction="20000"/>
          </a:bodyPr>
          <a:lstStyle/>
          <a:p>
            <a:pPr marL="385763" indent="-385763" fontAlgn="base">
              <a:buFont typeface="+mj-lt"/>
              <a:buAutoNum type="arabicPeriod" startAt="6"/>
            </a:pPr>
            <a:r>
              <a:rPr lang="en-CA" dirty="0"/>
              <a:t>Focus on frequent delivery of products</a:t>
            </a:r>
          </a:p>
          <a:p>
            <a:pPr marL="385763" indent="-385763" fontAlgn="base">
              <a:buFont typeface="+mj-lt"/>
              <a:buAutoNum type="arabicPeriod" startAt="6"/>
            </a:pPr>
            <a:r>
              <a:rPr lang="en-CA" dirty="0"/>
              <a:t>Complete each feature before moving on to the next</a:t>
            </a:r>
          </a:p>
          <a:p>
            <a:pPr marL="385763" indent="-385763" fontAlgn="base">
              <a:buFont typeface="+mj-lt"/>
              <a:buAutoNum type="arabicPeriod" startAt="6"/>
            </a:pPr>
            <a:r>
              <a:rPr lang="en-CA" dirty="0"/>
              <a:t>Apply the </a:t>
            </a:r>
            <a:r>
              <a:rPr lang="en-CA" b="1" dirty="0"/>
              <a:t>80/20 rule</a:t>
            </a:r>
          </a:p>
          <a:p>
            <a:pPr marL="385763" indent="-385763" fontAlgn="base">
              <a:buFont typeface="+mj-lt"/>
              <a:buAutoNum type="arabicPeriod" startAt="6"/>
            </a:pPr>
            <a:r>
              <a:rPr lang="en-CA" b="1" dirty="0"/>
              <a:t>Testing is integrated</a:t>
            </a:r>
            <a:r>
              <a:rPr lang="en-CA" dirty="0"/>
              <a:t> throughout the project lifecycle – test early and often</a:t>
            </a:r>
          </a:p>
          <a:p>
            <a:pPr marL="385763" indent="-385763" fontAlgn="base">
              <a:buFont typeface="+mj-lt"/>
              <a:buAutoNum type="arabicPeriod" startAt="6"/>
            </a:pPr>
            <a:r>
              <a:rPr lang="en-CA" dirty="0"/>
              <a:t>A collaborative &amp; cooperative approach between all stakeholders is essential</a:t>
            </a:r>
          </a:p>
          <a:p>
            <a:pPr marL="385763" indent="-385763">
              <a:buFont typeface="+mj-lt"/>
              <a:buAutoNum type="arabicPeriod"/>
            </a:pPr>
            <a:endParaRPr lang="en-US" dirty="0"/>
          </a:p>
        </p:txBody>
      </p:sp>
    </p:spTree>
    <p:extLst>
      <p:ext uri="{BB962C8B-B14F-4D97-AF65-F5344CB8AC3E}">
        <p14:creationId xmlns:p14="http://schemas.microsoft.com/office/powerpoint/2010/main" val="130234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37481" y="422683"/>
            <a:ext cx="7886700" cy="994172"/>
          </a:xfrm>
        </p:spPr>
        <p:txBody>
          <a:bodyPr/>
          <a:lstStyle/>
          <a:p>
            <a:r>
              <a:rPr lang="en-US" b="1" dirty="0"/>
              <a:t>Agile</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31</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pic>
        <p:nvPicPr>
          <p:cNvPr id="10" name="Picture 9" descr="Dilbert: Agile programming">
            <a:extLst>
              <a:ext uri="{FF2B5EF4-FFF2-40B4-BE49-F238E27FC236}">
                <a16:creationId xmlns:a16="http://schemas.microsoft.com/office/drawing/2014/main" id="{94C6BACF-2121-4385-910A-5C88237D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2081212"/>
            <a:ext cx="8572500" cy="2695575"/>
          </a:xfrm>
          <a:prstGeom prst="rect">
            <a:avLst/>
          </a:prstGeom>
        </p:spPr>
      </p:pic>
      <p:sp>
        <p:nvSpPr>
          <p:cNvPr id="14" name="TextBox 13">
            <a:extLst>
              <a:ext uri="{FF2B5EF4-FFF2-40B4-BE49-F238E27FC236}">
                <a16:creationId xmlns:a16="http://schemas.microsoft.com/office/drawing/2014/main" id="{D3F83A37-1DA7-470D-A61D-D1CBC41DBA1D}"/>
              </a:ext>
            </a:extLst>
          </p:cNvPr>
          <p:cNvSpPr txBox="1"/>
          <p:nvPr/>
        </p:nvSpPr>
        <p:spPr>
          <a:xfrm>
            <a:off x="3392699" y="5304958"/>
            <a:ext cx="2376264" cy="261610"/>
          </a:xfrm>
          <a:prstGeom prst="rect">
            <a:avLst/>
          </a:prstGeom>
          <a:noFill/>
        </p:spPr>
        <p:txBody>
          <a:bodyPr wrap="square">
            <a:spAutoFit/>
          </a:bodyPr>
          <a:lstStyle/>
          <a:p>
            <a:r>
              <a:rPr lang="en-US" sz="1100" dirty="0">
                <a:hlinkClick r:id="rId3"/>
              </a:rPr>
              <a:t>http://dilbert.com/strip/2005-11-16</a:t>
            </a:r>
            <a:r>
              <a:rPr lang="en-US" sz="1100" dirty="0"/>
              <a:t> </a:t>
            </a:r>
          </a:p>
        </p:txBody>
      </p:sp>
    </p:spTree>
    <p:extLst>
      <p:ext uri="{BB962C8B-B14F-4D97-AF65-F5344CB8AC3E}">
        <p14:creationId xmlns:p14="http://schemas.microsoft.com/office/powerpoint/2010/main" val="3486549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pPr fontAlgn="base"/>
            <a:r>
              <a:rPr lang="en-CA" dirty="0"/>
              <a:t>Methods Specifically Designed Around Agile Development</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fontScale="92500" lnSpcReduction="20000"/>
          </a:bodyPr>
          <a:lstStyle/>
          <a:p>
            <a:pPr fontAlgn="base"/>
            <a:r>
              <a:rPr lang="en-CA" b="1" dirty="0"/>
              <a:t>DSDM</a:t>
            </a:r>
            <a:r>
              <a:rPr lang="en-CA" dirty="0"/>
              <a:t> </a:t>
            </a:r>
            <a:r>
              <a:rPr lang="en-CA" b="1" dirty="0"/>
              <a:t>(Dynamic systems development method)</a:t>
            </a:r>
            <a:r>
              <a:rPr lang="en-CA" dirty="0"/>
              <a:t> is probably the original Agile Development method. DSDM was around before the term Agile Development was even invented, but is absolutely based on all the principles we’ve come to know as Agile Development.</a:t>
            </a:r>
            <a:br>
              <a:rPr lang="en-CA" dirty="0"/>
            </a:br>
            <a:endParaRPr lang="en-CA" dirty="0"/>
          </a:p>
          <a:p>
            <a:pPr fontAlgn="base"/>
            <a:r>
              <a:rPr lang="en-CA" b="1" dirty="0"/>
              <a:t>SCRUM</a:t>
            </a:r>
            <a:r>
              <a:rPr lang="en-CA" dirty="0"/>
              <a:t> is also an Agile Development method, which concentrates particularly on how to manage tasks within a team-based development environment.</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32</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9" name="Rectangle 8">
            <a:extLst>
              <a:ext uri="{FF2B5EF4-FFF2-40B4-BE49-F238E27FC236}">
                <a16:creationId xmlns:a16="http://schemas.microsoft.com/office/drawing/2014/main" id="{9326C90E-0637-8C4D-971E-C1D6B39BCB17}"/>
              </a:ext>
            </a:extLst>
          </p:cNvPr>
          <p:cNvSpPr/>
          <p:nvPr/>
        </p:nvSpPr>
        <p:spPr>
          <a:xfrm>
            <a:off x="4211960" y="5733256"/>
            <a:ext cx="3178744" cy="461665"/>
          </a:xfrm>
          <a:prstGeom prst="rect">
            <a:avLst/>
          </a:prstGeom>
        </p:spPr>
        <p:txBody>
          <a:bodyPr wrap="square">
            <a:spAutoFit/>
          </a:bodyPr>
          <a:lstStyle/>
          <a:p>
            <a:r>
              <a:rPr lang="en-US" sz="1200" dirty="0">
                <a:hlinkClick r:id="rId2"/>
              </a:rPr>
              <a:t>https://project-management.com/10-key-principles-of-agile -software-development/</a:t>
            </a:r>
            <a:endParaRPr lang="en-US" sz="1200" dirty="0"/>
          </a:p>
        </p:txBody>
      </p:sp>
    </p:spTree>
    <p:extLst>
      <p:ext uri="{BB962C8B-B14F-4D97-AF65-F5344CB8AC3E}">
        <p14:creationId xmlns:p14="http://schemas.microsoft.com/office/powerpoint/2010/main" val="882297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normAutofit fontScale="90000"/>
          </a:bodyPr>
          <a:lstStyle/>
          <a:p>
            <a:pPr fontAlgn="base"/>
            <a:r>
              <a:rPr lang="en-CA" dirty="0"/>
              <a:t>Methods Specifically Designed Around Agile Development </a:t>
            </a:r>
            <a:r>
              <a:rPr lang="en-CA" dirty="0">
                <a:solidFill>
                  <a:schemeClr val="bg1">
                    <a:lumMod val="75000"/>
                  </a:schemeClr>
                </a:solidFill>
              </a:rPr>
              <a:t>(2)</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fontScale="85000" lnSpcReduction="20000"/>
          </a:bodyPr>
          <a:lstStyle/>
          <a:p>
            <a:pPr fontAlgn="base"/>
            <a:r>
              <a:rPr lang="en-CA" b="1" dirty="0"/>
              <a:t>XP (</a:t>
            </a:r>
            <a:r>
              <a:rPr lang="en-CA" b="1" dirty="0" err="1"/>
              <a:t>eXtreme</a:t>
            </a:r>
            <a:r>
              <a:rPr lang="en-CA" b="1" dirty="0"/>
              <a:t> Programming)</a:t>
            </a:r>
            <a:r>
              <a:rPr lang="en-CA" dirty="0"/>
              <a:t> is a more radical Agile methodology, focusing on the software development process and addressing the analysis, development and test phases with novel approaches aimed at making a substantial difference to the quality of the end product.</a:t>
            </a:r>
            <a:br>
              <a:rPr lang="en-CA" dirty="0"/>
            </a:br>
            <a:endParaRPr lang="en-CA" dirty="0"/>
          </a:p>
          <a:p>
            <a:pPr fontAlgn="base"/>
            <a:r>
              <a:rPr lang="en-CA" dirty="0"/>
              <a:t>DSDM is probably the most complete Agile methodology, whereas SCRUM and XP are easier to implement and complementary because they tackle different aspects of development projects and are both founded on the same principles of Agile Development.</a:t>
            </a:r>
            <a:br>
              <a:rPr lang="en-CA" dirty="0"/>
            </a:br>
            <a:endParaRPr lang="en-US" b="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33</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9" name="Rectangle 8">
            <a:extLst>
              <a:ext uri="{FF2B5EF4-FFF2-40B4-BE49-F238E27FC236}">
                <a16:creationId xmlns:a16="http://schemas.microsoft.com/office/drawing/2014/main" id="{EF2537A6-8EB8-D641-B077-1175ADFACC8F}"/>
              </a:ext>
            </a:extLst>
          </p:cNvPr>
          <p:cNvSpPr/>
          <p:nvPr/>
        </p:nvSpPr>
        <p:spPr>
          <a:xfrm>
            <a:off x="4355976" y="5733256"/>
            <a:ext cx="3178744" cy="461665"/>
          </a:xfrm>
          <a:prstGeom prst="rect">
            <a:avLst/>
          </a:prstGeom>
        </p:spPr>
        <p:txBody>
          <a:bodyPr wrap="square">
            <a:spAutoFit/>
          </a:bodyPr>
          <a:lstStyle/>
          <a:p>
            <a:r>
              <a:rPr lang="en-US" sz="1200" dirty="0">
                <a:hlinkClick r:id="rId2"/>
              </a:rPr>
              <a:t>https://project-management.com/10-key-principles-of-agile -software-development/</a:t>
            </a:r>
            <a:endParaRPr lang="en-US" sz="1200" dirty="0"/>
          </a:p>
        </p:txBody>
      </p:sp>
    </p:spTree>
    <p:extLst>
      <p:ext uri="{BB962C8B-B14F-4D97-AF65-F5344CB8AC3E}">
        <p14:creationId xmlns:p14="http://schemas.microsoft.com/office/powerpoint/2010/main" val="3110701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37530" y="365920"/>
            <a:ext cx="7886700" cy="994172"/>
          </a:xfrm>
        </p:spPr>
        <p:txBody>
          <a:bodyPr/>
          <a:lstStyle/>
          <a:p>
            <a:r>
              <a:rPr lang="en-US" b="1" dirty="0"/>
              <a:t>Scrum</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34</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457200" y="2002689"/>
            <a:ext cx="3886200" cy="3263504"/>
          </a:xfrm>
        </p:spPr>
        <p:txBody>
          <a:bodyPr>
            <a:normAutofit lnSpcReduction="10000"/>
          </a:bodyPr>
          <a:lstStyle/>
          <a:p>
            <a:pPr fontAlgn="base"/>
            <a:r>
              <a:rPr lang="en-CA" sz="2400" dirty="0"/>
              <a:t>Scrum is a method of agile development that can help any development team to ship a final product in a small period of time. </a:t>
            </a:r>
            <a:br>
              <a:rPr lang="en-CA" sz="2400" dirty="0"/>
            </a:br>
            <a:endParaRPr lang="en-CA" sz="2400" dirty="0"/>
          </a:p>
          <a:p>
            <a:pPr fontAlgn="base"/>
            <a:r>
              <a:rPr lang="en-CA" sz="2400" dirty="0"/>
              <a:t>It is widely used in </a:t>
            </a:r>
            <a:r>
              <a:rPr lang="en-CA" sz="2400" dirty="0" err="1"/>
              <a:t>startups</a:t>
            </a:r>
            <a:r>
              <a:rPr lang="en-CA" sz="2400" dirty="0"/>
              <a:t> and software companies around the world. </a:t>
            </a:r>
          </a:p>
          <a:p>
            <a:endParaRPr lang="en-US" sz="2400" dirty="0"/>
          </a:p>
        </p:txBody>
      </p:sp>
      <p:pic>
        <p:nvPicPr>
          <p:cNvPr id="4" name="Picture 3">
            <a:extLst>
              <a:ext uri="{FF2B5EF4-FFF2-40B4-BE49-F238E27FC236}">
                <a16:creationId xmlns:a16="http://schemas.microsoft.com/office/drawing/2014/main" id="{ACFD592D-8F11-734A-935E-8D07D2A94552}"/>
              </a:ext>
            </a:extLst>
          </p:cNvPr>
          <p:cNvPicPr>
            <a:picLocks noChangeAspect="1"/>
          </p:cNvPicPr>
          <p:nvPr/>
        </p:nvPicPr>
        <p:blipFill>
          <a:blip r:embed="rId2"/>
          <a:stretch>
            <a:fillRect/>
          </a:stretch>
        </p:blipFill>
        <p:spPr>
          <a:xfrm>
            <a:off x="4971448" y="1653887"/>
            <a:ext cx="3238500" cy="3248025"/>
          </a:xfrm>
          <a:prstGeom prst="rect">
            <a:avLst/>
          </a:prstGeom>
        </p:spPr>
      </p:pic>
      <p:sp>
        <p:nvSpPr>
          <p:cNvPr id="5" name="Rectangle 4">
            <a:extLst>
              <a:ext uri="{FF2B5EF4-FFF2-40B4-BE49-F238E27FC236}">
                <a16:creationId xmlns:a16="http://schemas.microsoft.com/office/drawing/2014/main" id="{192FFC2C-C8BE-6C4E-BD05-9259F1DEB25B}"/>
              </a:ext>
            </a:extLst>
          </p:cNvPr>
          <p:cNvSpPr/>
          <p:nvPr/>
        </p:nvSpPr>
        <p:spPr>
          <a:xfrm>
            <a:off x="4522752" y="5259140"/>
            <a:ext cx="4572000" cy="461665"/>
          </a:xfrm>
          <a:prstGeom prst="rect">
            <a:avLst/>
          </a:prstGeom>
        </p:spPr>
        <p:txBody>
          <a:bodyPr>
            <a:spAutoFit/>
          </a:bodyPr>
          <a:lstStyle/>
          <a:p>
            <a:r>
              <a:rPr lang="en-US" sz="1200" dirty="0">
                <a:hlinkClick r:id="rId3"/>
              </a:rPr>
              <a:t>https://miguelgfierro.com/blog/2014/what-is-scrum-and-how-to-apply-it-to-a-startup/</a:t>
            </a:r>
            <a:r>
              <a:rPr lang="en-US" sz="1200" dirty="0"/>
              <a:t> </a:t>
            </a:r>
          </a:p>
        </p:txBody>
      </p:sp>
    </p:spTree>
    <p:extLst>
      <p:ext uri="{BB962C8B-B14F-4D97-AF65-F5344CB8AC3E}">
        <p14:creationId xmlns:p14="http://schemas.microsoft.com/office/powerpoint/2010/main" val="4039411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28650" y="246308"/>
            <a:ext cx="7886700" cy="994172"/>
          </a:xfrm>
        </p:spPr>
        <p:txBody>
          <a:bodyPr/>
          <a:lstStyle/>
          <a:p>
            <a:r>
              <a:rPr lang="en-US" b="1" dirty="0"/>
              <a:t>Scrum</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35</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490083" y="1386147"/>
            <a:ext cx="5486400" cy="4824536"/>
          </a:xfrm>
        </p:spPr>
        <p:txBody>
          <a:bodyPr>
            <a:normAutofit fontScale="70000" lnSpcReduction="20000"/>
          </a:bodyPr>
          <a:lstStyle/>
          <a:p>
            <a:pPr fontAlgn="base"/>
            <a:r>
              <a:rPr lang="en-CA" dirty="0"/>
              <a:t>The main goal of scrum is to deliver a potentially shippable product increment in a fixed period. </a:t>
            </a:r>
            <a:br>
              <a:rPr lang="en-CA" dirty="0"/>
            </a:br>
            <a:endParaRPr lang="en-CA" dirty="0"/>
          </a:p>
          <a:p>
            <a:pPr fontAlgn="base"/>
            <a:r>
              <a:rPr lang="en-CA" dirty="0"/>
              <a:t>The process begins with a </a:t>
            </a:r>
            <a:r>
              <a:rPr lang="en-CA" b="1" dirty="0"/>
              <a:t>Product Backlog</a:t>
            </a:r>
            <a:r>
              <a:rPr lang="en-CA" dirty="0"/>
              <a:t>. The product backlog is a TODO list of all the tasks that has to be completed. </a:t>
            </a:r>
            <a:br>
              <a:rPr lang="en-CA" dirty="0"/>
            </a:br>
            <a:endParaRPr lang="en-CA" dirty="0"/>
          </a:p>
          <a:p>
            <a:pPr fontAlgn="base"/>
            <a:r>
              <a:rPr lang="en-CA" dirty="0"/>
              <a:t>Some of these tasks are included in the </a:t>
            </a:r>
            <a:r>
              <a:rPr lang="en-CA" b="1" dirty="0"/>
              <a:t>Sprint</a:t>
            </a:r>
            <a:r>
              <a:rPr lang="en-CA" dirty="0"/>
              <a:t>, which consist on a period between 2 and 4 weeks in which a new feature in the product is completed. </a:t>
            </a:r>
            <a:br>
              <a:rPr lang="en-CA" dirty="0"/>
            </a:br>
            <a:endParaRPr lang="en-CA" dirty="0"/>
          </a:p>
          <a:p>
            <a:pPr fontAlgn="base"/>
            <a:r>
              <a:rPr lang="en-CA" dirty="0"/>
              <a:t>Also, every day the team have a </a:t>
            </a:r>
            <a:r>
              <a:rPr lang="en-CA" b="1" dirty="0"/>
              <a:t>Daily Scrum Meeting</a:t>
            </a:r>
            <a:r>
              <a:rPr lang="en-CA" dirty="0"/>
              <a:t>, to see how the process is going. </a:t>
            </a:r>
          </a:p>
          <a:p>
            <a:endParaRPr lang="en-US" dirty="0"/>
          </a:p>
        </p:txBody>
      </p:sp>
      <p:pic>
        <p:nvPicPr>
          <p:cNvPr id="4" name="Picture 3">
            <a:extLst>
              <a:ext uri="{FF2B5EF4-FFF2-40B4-BE49-F238E27FC236}">
                <a16:creationId xmlns:a16="http://schemas.microsoft.com/office/drawing/2014/main" id="{ACFD592D-8F11-734A-935E-8D07D2A94552}"/>
              </a:ext>
            </a:extLst>
          </p:cNvPr>
          <p:cNvPicPr>
            <a:picLocks noChangeAspect="1"/>
          </p:cNvPicPr>
          <p:nvPr/>
        </p:nvPicPr>
        <p:blipFill>
          <a:blip r:embed="rId2"/>
          <a:stretch>
            <a:fillRect/>
          </a:stretch>
        </p:blipFill>
        <p:spPr>
          <a:xfrm>
            <a:off x="6178129" y="2394887"/>
            <a:ext cx="2499673" cy="2507025"/>
          </a:xfrm>
          <a:prstGeom prst="rect">
            <a:avLst/>
          </a:prstGeom>
        </p:spPr>
      </p:pic>
      <p:sp>
        <p:nvSpPr>
          <p:cNvPr id="5" name="Rectangle 4">
            <a:extLst>
              <a:ext uri="{FF2B5EF4-FFF2-40B4-BE49-F238E27FC236}">
                <a16:creationId xmlns:a16="http://schemas.microsoft.com/office/drawing/2014/main" id="{192FFC2C-C8BE-6C4E-BD05-9259F1DEB25B}"/>
              </a:ext>
            </a:extLst>
          </p:cNvPr>
          <p:cNvSpPr/>
          <p:nvPr/>
        </p:nvSpPr>
        <p:spPr>
          <a:xfrm>
            <a:off x="5966875" y="5730036"/>
            <a:ext cx="3177125" cy="461665"/>
          </a:xfrm>
          <a:prstGeom prst="rect">
            <a:avLst/>
          </a:prstGeom>
        </p:spPr>
        <p:txBody>
          <a:bodyPr wrap="square">
            <a:spAutoFit/>
          </a:bodyPr>
          <a:lstStyle/>
          <a:p>
            <a:r>
              <a:rPr lang="en-US" sz="1200" dirty="0">
                <a:hlinkClick r:id="rId3"/>
              </a:rPr>
              <a:t>https://miguelgfierro.com/blog/2014/what-is-scrum-and-how-to-apply-it-to-a-startup/</a:t>
            </a:r>
            <a:r>
              <a:rPr lang="en-US" sz="1200" dirty="0"/>
              <a:t> </a:t>
            </a:r>
          </a:p>
        </p:txBody>
      </p:sp>
    </p:spTree>
    <p:extLst>
      <p:ext uri="{BB962C8B-B14F-4D97-AF65-F5344CB8AC3E}">
        <p14:creationId xmlns:p14="http://schemas.microsoft.com/office/powerpoint/2010/main" val="3865699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53314" y="365920"/>
            <a:ext cx="7886700" cy="994172"/>
          </a:xfrm>
        </p:spPr>
        <p:txBody>
          <a:bodyPr/>
          <a:lstStyle/>
          <a:p>
            <a:r>
              <a:rPr lang="en-US" b="1" dirty="0"/>
              <a:t>DSDM </a:t>
            </a:r>
            <a:r>
              <a:rPr lang="en-US" b="1" dirty="0" err="1"/>
              <a:t>Atern</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36</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628650" y="1484784"/>
            <a:ext cx="4375398" cy="4491075"/>
          </a:xfrm>
        </p:spPr>
        <p:txBody>
          <a:bodyPr>
            <a:normAutofit fontScale="85000" lnSpcReduction="10000"/>
          </a:bodyPr>
          <a:lstStyle/>
          <a:p>
            <a:r>
              <a:rPr lang="en-CA" b="1" dirty="0" err="1"/>
              <a:t>Atern</a:t>
            </a:r>
            <a:r>
              <a:rPr lang="en-CA" dirty="0"/>
              <a:t> is a vendor-independent approach that recognises that more projects fail because of people problems than technology. </a:t>
            </a:r>
          </a:p>
          <a:p>
            <a:endParaRPr lang="en-CA" dirty="0"/>
          </a:p>
          <a:p>
            <a:r>
              <a:rPr lang="en-CA" dirty="0" err="1"/>
              <a:t>Atern’s</a:t>
            </a:r>
            <a:r>
              <a:rPr lang="en-CA" dirty="0"/>
              <a:t> focus is on helping people to work effectively together to achieve the business goals. </a:t>
            </a:r>
            <a:endParaRPr lang="en-US" dirty="0"/>
          </a:p>
        </p:txBody>
      </p:sp>
      <p:sp>
        <p:nvSpPr>
          <p:cNvPr id="4" name="Rectangle 3">
            <a:extLst>
              <a:ext uri="{FF2B5EF4-FFF2-40B4-BE49-F238E27FC236}">
                <a16:creationId xmlns:a16="http://schemas.microsoft.com/office/drawing/2014/main" id="{EE84141C-76F1-2C46-A074-25EFADAE74A5}"/>
              </a:ext>
            </a:extLst>
          </p:cNvPr>
          <p:cNvSpPr/>
          <p:nvPr/>
        </p:nvSpPr>
        <p:spPr>
          <a:xfrm>
            <a:off x="5543785" y="5514194"/>
            <a:ext cx="2687855" cy="461665"/>
          </a:xfrm>
          <a:prstGeom prst="rect">
            <a:avLst/>
          </a:prstGeom>
        </p:spPr>
        <p:txBody>
          <a:bodyPr wrap="square">
            <a:spAutoFit/>
          </a:bodyPr>
          <a:lstStyle/>
          <a:p>
            <a:r>
              <a:rPr lang="en-US" sz="1200" dirty="0">
                <a:hlinkClick r:id="rId2"/>
              </a:rPr>
              <a:t>https://en.wikipedia.org/wiki/Dynamic_systems_development_method</a:t>
            </a:r>
            <a:r>
              <a:rPr lang="en-US" sz="1200" dirty="0"/>
              <a:t> </a:t>
            </a:r>
          </a:p>
        </p:txBody>
      </p:sp>
      <p:pic>
        <p:nvPicPr>
          <p:cNvPr id="5" name="Picture 4">
            <a:extLst>
              <a:ext uri="{FF2B5EF4-FFF2-40B4-BE49-F238E27FC236}">
                <a16:creationId xmlns:a16="http://schemas.microsoft.com/office/drawing/2014/main" id="{FF150747-686E-B347-98AC-7E606BE25033}"/>
              </a:ext>
            </a:extLst>
          </p:cNvPr>
          <p:cNvPicPr>
            <a:picLocks noChangeAspect="1"/>
          </p:cNvPicPr>
          <p:nvPr/>
        </p:nvPicPr>
        <p:blipFill>
          <a:blip r:embed="rId3"/>
          <a:stretch>
            <a:fillRect/>
          </a:stretch>
        </p:blipFill>
        <p:spPr>
          <a:xfrm>
            <a:off x="4791921" y="1360092"/>
            <a:ext cx="4191581" cy="4107581"/>
          </a:xfrm>
          <a:prstGeom prst="rect">
            <a:avLst/>
          </a:prstGeom>
        </p:spPr>
      </p:pic>
    </p:spTree>
    <p:extLst>
      <p:ext uri="{BB962C8B-B14F-4D97-AF65-F5344CB8AC3E}">
        <p14:creationId xmlns:p14="http://schemas.microsoft.com/office/powerpoint/2010/main" val="983165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28650" y="496682"/>
            <a:ext cx="7886700" cy="994172"/>
          </a:xfrm>
        </p:spPr>
        <p:txBody>
          <a:bodyPr/>
          <a:lstStyle/>
          <a:p>
            <a:r>
              <a:rPr lang="en-US" b="1" dirty="0"/>
              <a:t>DSDM </a:t>
            </a:r>
            <a:r>
              <a:rPr lang="en-US" b="1" dirty="0" err="1"/>
              <a:t>Atern</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628650" y="2226469"/>
            <a:ext cx="3886200" cy="3263504"/>
          </a:xfrm>
        </p:spPr>
        <p:txBody>
          <a:bodyPr>
            <a:normAutofit fontScale="70000" lnSpcReduction="20000"/>
          </a:bodyPr>
          <a:lstStyle/>
          <a:p>
            <a:pPr marL="385763" indent="-385763">
              <a:buFont typeface="+mj-lt"/>
              <a:buAutoNum type="arabicPeriod"/>
            </a:pPr>
            <a:r>
              <a:rPr lang="en-CA" dirty="0"/>
              <a:t>Focus on the business need</a:t>
            </a:r>
          </a:p>
          <a:p>
            <a:pPr marL="385763" indent="-385763">
              <a:buFont typeface="+mj-lt"/>
              <a:buAutoNum type="arabicPeriod"/>
            </a:pPr>
            <a:r>
              <a:rPr lang="en-CA" dirty="0"/>
              <a:t>Deliver on time</a:t>
            </a:r>
          </a:p>
          <a:p>
            <a:pPr marL="385763" indent="-385763">
              <a:buFont typeface="+mj-lt"/>
              <a:buAutoNum type="arabicPeriod"/>
            </a:pPr>
            <a:r>
              <a:rPr lang="en-CA" dirty="0"/>
              <a:t>Collaborate</a:t>
            </a:r>
          </a:p>
          <a:p>
            <a:pPr marL="385763" indent="-385763">
              <a:buFont typeface="+mj-lt"/>
              <a:buAutoNum type="arabicPeriod"/>
            </a:pPr>
            <a:r>
              <a:rPr lang="en-CA" dirty="0"/>
              <a:t>Never compromise quality</a:t>
            </a:r>
          </a:p>
          <a:p>
            <a:pPr marL="385763" indent="-385763">
              <a:buFont typeface="+mj-lt"/>
              <a:buAutoNum type="arabicPeriod"/>
            </a:pPr>
            <a:r>
              <a:rPr lang="en-CA" dirty="0"/>
              <a:t>Build incrementally from firm foundations</a:t>
            </a:r>
          </a:p>
          <a:p>
            <a:pPr marL="385763" indent="-385763">
              <a:buFont typeface="+mj-lt"/>
              <a:buAutoNum type="arabicPeriod"/>
            </a:pPr>
            <a:r>
              <a:rPr lang="en-CA" dirty="0"/>
              <a:t>Develop iteratively</a:t>
            </a:r>
          </a:p>
          <a:p>
            <a:pPr marL="385763" indent="-385763">
              <a:buFont typeface="+mj-lt"/>
              <a:buAutoNum type="arabicPeriod"/>
            </a:pPr>
            <a:r>
              <a:rPr lang="en-CA" dirty="0"/>
              <a:t>Communicate continuously and clearly</a:t>
            </a:r>
          </a:p>
          <a:p>
            <a:pPr marL="385763" indent="-385763">
              <a:buFont typeface="+mj-lt"/>
              <a:buAutoNum type="arabicPeriod"/>
            </a:pPr>
            <a:r>
              <a:rPr lang="en-CA" dirty="0"/>
              <a:t>Demonstrate control</a:t>
            </a:r>
          </a:p>
          <a:p>
            <a:pPr marL="385763" indent="-385763">
              <a:buFont typeface="+mj-lt"/>
              <a:buAutoNum type="arabicPeriod"/>
            </a:pPr>
            <a:endParaRPr lang="en-US" dirty="0"/>
          </a:p>
        </p:txBody>
      </p:sp>
      <p:sp>
        <p:nvSpPr>
          <p:cNvPr id="4" name="Rectangle 3">
            <a:extLst>
              <a:ext uri="{FF2B5EF4-FFF2-40B4-BE49-F238E27FC236}">
                <a16:creationId xmlns:a16="http://schemas.microsoft.com/office/drawing/2014/main" id="{EE84141C-76F1-2C46-A074-25EFADAE74A5}"/>
              </a:ext>
            </a:extLst>
          </p:cNvPr>
          <p:cNvSpPr/>
          <p:nvPr/>
        </p:nvSpPr>
        <p:spPr>
          <a:xfrm>
            <a:off x="5137484" y="5686181"/>
            <a:ext cx="2687855" cy="461665"/>
          </a:xfrm>
          <a:prstGeom prst="rect">
            <a:avLst/>
          </a:prstGeom>
        </p:spPr>
        <p:txBody>
          <a:bodyPr wrap="square">
            <a:spAutoFit/>
          </a:bodyPr>
          <a:lstStyle/>
          <a:p>
            <a:r>
              <a:rPr lang="en-US" sz="1200" dirty="0">
                <a:hlinkClick r:id="rId2"/>
              </a:rPr>
              <a:t>https://en.wikipedia.org/wiki/Dynamic_systems_development_method</a:t>
            </a:r>
            <a:r>
              <a:rPr lang="en-US" sz="1200" dirty="0"/>
              <a:t> </a:t>
            </a:r>
          </a:p>
        </p:txBody>
      </p:sp>
      <p:pic>
        <p:nvPicPr>
          <p:cNvPr id="5" name="Picture 4">
            <a:extLst>
              <a:ext uri="{FF2B5EF4-FFF2-40B4-BE49-F238E27FC236}">
                <a16:creationId xmlns:a16="http://schemas.microsoft.com/office/drawing/2014/main" id="{FF150747-686E-B347-98AC-7E606BE25033}"/>
              </a:ext>
            </a:extLst>
          </p:cNvPr>
          <p:cNvPicPr>
            <a:picLocks noChangeAspect="1"/>
          </p:cNvPicPr>
          <p:nvPr/>
        </p:nvPicPr>
        <p:blipFill>
          <a:blip r:embed="rId3"/>
          <a:stretch>
            <a:fillRect/>
          </a:stretch>
        </p:blipFill>
        <p:spPr>
          <a:xfrm>
            <a:off x="4788024" y="1382392"/>
            <a:ext cx="4191581" cy="4107581"/>
          </a:xfrm>
          <a:prstGeom prst="rect">
            <a:avLst/>
          </a:prstGeom>
        </p:spPr>
      </p:pic>
    </p:spTree>
    <p:extLst>
      <p:ext uri="{BB962C8B-B14F-4D97-AF65-F5344CB8AC3E}">
        <p14:creationId xmlns:p14="http://schemas.microsoft.com/office/powerpoint/2010/main" val="3080696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16815" y="501289"/>
            <a:ext cx="2299001" cy="994172"/>
          </a:xfrm>
        </p:spPr>
        <p:txBody>
          <a:bodyPr/>
          <a:lstStyle/>
          <a:p>
            <a:r>
              <a:rPr lang="en-US" b="1" dirty="0"/>
              <a:t>Defects</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38</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9" name="Content Placeholder 8">
            <a:extLst>
              <a:ext uri="{FF2B5EF4-FFF2-40B4-BE49-F238E27FC236}">
                <a16:creationId xmlns:a16="http://schemas.microsoft.com/office/drawing/2014/main" id="{6AD03FB4-A9BC-4EEB-AD53-6447D1744A41}"/>
              </a:ext>
            </a:extLst>
          </p:cNvPr>
          <p:cNvSpPr>
            <a:spLocks noGrp="1"/>
          </p:cNvSpPr>
          <p:nvPr>
            <p:ph idx="1"/>
          </p:nvPr>
        </p:nvSpPr>
        <p:spPr>
          <a:xfrm>
            <a:off x="414785" y="1495461"/>
            <a:ext cx="8229600" cy="4381811"/>
          </a:xfrm>
        </p:spPr>
        <p:txBody>
          <a:bodyPr>
            <a:normAutofit fontScale="92500" lnSpcReduction="20000"/>
          </a:bodyPr>
          <a:lstStyle/>
          <a:p>
            <a:r>
              <a:rPr lang="en-US" b="0" i="0" dirty="0">
                <a:solidFill>
                  <a:srgbClr val="222635"/>
                </a:solidFill>
                <a:effectLst/>
                <a:latin typeface="+mj-lt"/>
              </a:rPr>
              <a:t>The cost of detecting and fixing defects in software increases exponentially with time in the software development workflow. </a:t>
            </a:r>
            <a:br>
              <a:rPr lang="en-US" b="0" i="0" dirty="0">
                <a:solidFill>
                  <a:srgbClr val="222635"/>
                </a:solidFill>
                <a:effectLst/>
                <a:latin typeface="+mj-lt"/>
              </a:rPr>
            </a:br>
            <a:endParaRPr lang="en-US" b="0" i="0" dirty="0">
              <a:solidFill>
                <a:srgbClr val="222635"/>
              </a:solidFill>
              <a:effectLst/>
              <a:latin typeface="+mj-lt"/>
            </a:endParaRPr>
          </a:p>
          <a:p>
            <a:r>
              <a:rPr lang="en-US" b="0" i="0" dirty="0">
                <a:solidFill>
                  <a:srgbClr val="222635"/>
                </a:solidFill>
                <a:effectLst/>
                <a:latin typeface="+mj-lt"/>
              </a:rPr>
              <a:t>Fixing bugs in the field is incredibly costly and risky — often by an order of magnitude or two. </a:t>
            </a:r>
            <a:br>
              <a:rPr lang="en-US" b="0" i="0" dirty="0">
                <a:solidFill>
                  <a:srgbClr val="222635"/>
                </a:solidFill>
                <a:effectLst/>
                <a:latin typeface="+mj-lt"/>
              </a:rPr>
            </a:br>
            <a:endParaRPr lang="en-US" b="0" i="0" dirty="0">
              <a:solidFill>
                <a:srgbClr val="222635"/>
              </a:solidFill>
              <a:effectLst/>
              <a:latin typeface="+mj-lt"/>
            </a:endParaRPr>
          </a:p>
          <a:p>
            <a:r>
              <a:rPr lang="en-US" b="0" i="0" dirty="0">
                <a:solidFill>
                  <a:srgbClr val="222635"/>
                </a:solidFill>
                <a:effectLst/>
                <a:latin typeface="+mj-lt"/>
              </a:rPr>
              <a:t>The cost is not just in the form of time and resources wasted in the present, but also in form of lost opportunities in the future.</a:t>
            </a:r>
            <a:endParaRPr lang="en-US" dirty="0">
              <a:latin typeface="+mj-lt"/>
            </a:endParaRPr>
          </a:p>
        </p:txBody>
      </p:sp>
      <p:sp>
        <p:nvSpPr>
          <p:cNvPr id="10" name="TextBox 9">
            <a:extLst>
              <a:ext uri="{FF2B5EF4-FFF2-40B4-BE49-F238E27FC236}">
                <a16:creationId xmlns:a16="http://schemas.microsoft.com/office/drawing/2014/main" id="{AC76F3FC-A2FB-4D3F-BFA7-DD0C46B96E38}"/>
              </a:ext>
            </a:extLst>
          </p:cNvPr>
          <p:cNvSpPr txBox="1"/>
          <p:nvPr/>
        </p:nvSpPr>
        <p:spPr>
          <a:xfrm>
            <a:off x="3540832" y="5723383"/>
            <a:ext cx="4957936" cy="307777"/>
          </a:xfrm>
          <a:prstGeom prst="rect">
            <a:avLst/>
          </a:prstGeom>
          <a:noFill/>
        </p:spPr>
        <p:txBody>
          <a:bodyPr wrap="square">
            <a:spAutoFit/>
          </a:bodyPr>
          <a:lstStyle/>
          <a:p>
            <a:r>
              <a:rPr lang="en-US" sz="1400" dirty="0">
                <a:hlinkClick r:id="rId2"/>
              </a:rPr>
              <a:t>https://dzone.com/articles/the-exponential-cost-of-fixing-bugs</a:t>
            </a:r>
            <a:r>
              <a:rPr lang="en-US" sz="1400" dirty="0"/>
              <a:t> </a:t>
            </a:r>
          </a:p>
        </p:txBody>
      </p:sp>
    </p:spTree>
    <p:extLst>
      <p:ext uri="{BB962C8B-B14F-4D97-AF65-F5344CB8AC3E}">
        <p14:creationId xmlns:p14="http://schemas.microsoft.com/office/powerpoint/2010/main" val="3035098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16815" y="501289"/>
            <a:ext cx="2299001" cy="994172"/>
          </a:xfrm>
        </p:spPr>
        <p:txBody>
          <a:bodyPr/>
          <a:lstStyle/>
          <a:p>
            <a:r>
              <a:rPr lang="en-US" b="1" dirty="0"/>
              <a:t>Defects</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39</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9" name="Content Placeholder 8">
            <a:extLst>
              <a:ext uri="{FF2B5EF4-FFF2-40B4-BE49-F238E27FC236}">
                <a16:creationId xmlns:a16="http://schemas.microsoft.com/office/drawing/2014/main" id="{6AD03FB4-A9BC-4EEB-AD53-6447D1744A41}"/>
              </a:ext>
            </a:extLst>
          </p:cNvPr>
          <p:cNvSpPr>
            <a:spLocks noGrp="1"/>
          </p:cNvSpPr>
          <p:nvPr>
            <p:ph idx="1"/>
          </p:nvPr>
        </p:nvSpPr>
        <p:spPr>
          <a:xfrm>
            <a:off x="879623" y="1628800"/>
            <a:ext cx="7384753" cy="3949763"/>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marL="0" indent="0">
              <a:buNone/>
            </a:pPr>
            <a:r>
              <a:rPr lang="en-US" b="1" i="0" dirty="0">
                <a:solidFill>
                  <a:srgbClr val="222635"/>
                </a:solidFill>
                <a:effectLst/>
                <a:latin typeface="Helvetica Neue"/>
              </a:rPr>
              <a:t>Most defects end up costing more than it would have cost to prevent them. Defects are expensive when they occur, both the direct costs of fixing the defects and the indirect costs because of damaged relationships, lost business, and lost development time.</a:t>
            </a:r>
            <a:br>
              <a:rPr lang="en-US" b="1" i="0" dirty="0">
                <a:solidFill>
                  <a:srgbClr val="222635"/>
                </a:solidFill>
                <a:effectLst/>
                <a:latin typeface="Helvetica Neue"/>
              </a:rPr>
            </a:br>
            <a:r>
              <a:rPr lang="en-US" b="1" i="0" dirty="0">
                <a:solidFill>
                  <a:srgbClr val="222635"/>
                </a:solidFill>
                <a:effectLst/>
                <a:latin typeface="Helvetica Neue"/>
              </a:rPr>
              <a:t> </a:t>
            </a:r>
            <a:br>
              <a:rPr lang="en-US" b="1" i="0" dirty="0">
                <a:solidFill>
                  <a:srgbClr val="222635"/>
                </a:solidFill>
                <a:effectLst/>
                <a:latin typeface="Helvetica Neue"/>
              </a:rPr>
            </a:br>
            <a:r>
              <a:rPr lang="en-US" sz="2600" i="1" dirty="0">
                <a:solidFill>
                  <a:srgbClr val="222635"/>
                </a:solidFill>
                <a:effectLst/>
                <a:latin typeface="Helvetica Neue"/>
              </a:rPr>
              <a:t>— Kent Beck, Extreme Programming Explained</a:t>
            </a:r>
            <a:endParaRPr lang="en-US" sz="2600" dirty="0">
              <a:latin typeface="+mj-lt"/>
            </a:endParaRPr>
          </a:p>
        </p:txBody>
      </p:sp>
      <p:sp>
        <p:nvSpPr>
          <p:cNvPr id="10" name="TextBox 9">
            <a:extLst>
              <a:ext uri="{FF2B5EF4-FFF2-40B4-BE49-F238E27FC236}">
                <a16:creationId xmlns:a16="http://schemas.microsoft.com/office/drawing/2014/main" id="{E3C774C1-8F60-418B-83CA-1A12E56C1047}"/>
              </a:ext>
            </a:extLst>
          </p:cNvPr>
          <p:cNvSpPr txBox="1"/>
          <p:nvPr/>
        </p:nvSpPr>
        <p:spPr>
          <a:xfrm>
            <a:off x="3540832" y="5723383"/>
            <a:ext cx="4957936" cy="307777"/>
          </a:xfrm>
          <a:prstGeom prst="rect">
            <a:avLst/>
          </a:prstGeom>
          <a:noFill/>
        </p:spPr>
        <p:txBody>
          <a:bodyPr wrap="square">
            <a:spAutoFit/>
          </a:bodyPr>
          <a:lstStyle/>
          <a:p>
            <a:r>
              <a:rPr lang="en-US" sz="1400" dirty="0">
                <a:hlinkClick r:id="rId2"/>
              </a:rPr>
              <a:t>https://dzone.com/articles/the-exponential-cost-of-fixing-bugs</a:t>
            </a:r>
            <a:r>
              <a:rPr lang="en-US" sz="1400" dirty="0"/>
              <a:t> </a:t>
            </a:r>
          </a:p>
        </p:txBody>
      </p:sp>
    </p:spTree>
    <p:extLst>
      <p:ext uri="{BB962C8B-B14F-4D97-AF65-F5344CB8AC3E}">
        <p14:creationId xmlns:p14="http://schemas.microsoft.com/office/powerpoint/2010/main" val="93936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The Engineering and Scientific Method</a:t>
            </a:r>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dirty="0"/>
              <a:t>Recognize and understand the problem.</a:t>
            </a:r>
          </a:p>
          <a:p>
            <a:pPr marL="514350" lvl="0" indent="-514350">
              <a:buFont typeface="+mj-lt"/>
              <a:buAutoNum type="arabicPeriod"/>
            </a:pPr>
            <a:r>
              <a:rPr lang="en-CA" dirty="0"/>
              <a:t>Accumulate facts.</a:t>
            </a:r>
          </a:p>
          <a:p>
            <a:pPr marL="514350" lvl="0" indent="-514350">
              <a:buFont typeface="+mj-lt"/>
              <a:buAutoNum type="arabicPeriod"/>
            </a:pPr>
            <a:r>
              <a:rPr lang="en-US" dirty="0"/>
              <a:t>Select the appropriate theory or principle.</a:t>
            </a:r>
          </a:p>
          <a:p>
            <a:pPr marL="514350" lvl="0" indent="-514350">
              <a:buFont typeface="+mj-lt"/>
              <a:buAutoNum type="arabicPeriod"/>
            </a:pPr>
            <a:r>
              <a:rPr lang="en-CA" dirty="0"/>
              <a:t>Make necessary assumptions.</a:t>
            </a:r>
          </a:p>
          <a:p>
            <a:pPr marL="514350" lvl="0" indent="-514350">
              <a:buFont typeface="+mj-lt"/>
              <a:buAutoNum type="arabicPeriod"/>
            </a:pPr>
            <a:r>
              <a:rPr lang="en-CA" dirty="0"/>
              <a:t>Solve the problem.</a:t>
            </a:r>
          </a:p>
          <a:p>
            <a:pPr marL="514350" lvl="0" indent="-514350">
              <a:buFont typeface="+mj-lt"/>
              <a:buAutoNum type="arabicPeriod"/>
            </a:pPr>
            <a:r>
              <a:rPr lang="en-CA" dirty="0"/>
              <a:t>Verify and check results.</a:t>
            </a:r>
          </a:p>
          <a:p>
            <a:pPr marL="514350" lvl="0" indent="-514350">
              <a:buFont typeface="+mj-lt"/>
              <a:buAutoNum type="arabicPeriod"/>
            </a:pPr>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4</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4065966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40</a:t>
            </a:fld>
            <a:endParaRPr lang="en-US" dirty="0"/>
          </a:p>
        </p:txBody>
      </p:sp>
      <p:pic>
        <p:nvPicPr>
          <p:cNvPr id="1026" name="Picture 2" descr="This graph, courtesy the NIST, helps in visualizing how the effort in detecting and fixing defects increases as the software moves through the five broad phases of software development.">
            <a:extLst>
              <a:ext uri="{FF2B5EF4-FFF2-40B4-BE49-F238E27FC236}">
                <a16:creationId xmlns:a16="http://schemas.microsoft.com/office/drawing/2014/main" id="{68FD6C97-84B5-4185-BBA8-5C1E03EB0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4576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0B72AD-778B-45DB-AEB0-C1BA98AD08A0}"/>
              </a:ext>
            </a:extLst>
          </p:cNvPr>
          <p:cNvSpPr txBox="1"/>
          <p:nvPr/>
        </p:nvSpPr>
        <p:spPr>
          <a:xfrm>
            <a:off x="3540832" y="5723383"/>
            <a:ext cx="4957936" cy="307777"/>
          </a:xfrm>
          <a:prstGeom prst="rect">
            <a:avLst/>
          </a:prstGeom>
          <a:noFill/>
        </p:spPr>
        <p:txBody>
          <a:bodyPr wrap="square">
            <a:spAutoFit/>
          </a:bodyPr>
          <a:lstStyle/>
          <a:p>
            <a:r>
              <a:rPr lang="en-US" sz="1400" dirty="0">
                <a:hlinkClick r:id="rId3"/>
              </a:rPr>
              <a:t>https://dzone.com/articles/the-exponential-cost-of-fixing-bugs</a:t>
            </a:r>
            <a:r>
              <a:rPr lang="en-US" sz="1400" dirty="0"/>
              <a:t> </a:t>
            </a:r>
          </a:p>
        </p:txBody>
      </p:sp>
    </p:spTree>
    <p:extLst>
      <p:ext uri="{BB962C8B-B14F-4D97-AF65-F5344CB8AC3E}">
        <p14:creationId xmlns:p14="http://schemas.microsoft.com/office/powerpoint/2010/main" val="1333196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a:xfrm>
            <a:off x="616815" y="501289"/>
            <a:ext cx="2299001" cy="994172"/>
          </a:xfrm>
        </p:spPr>
        <p:txBody>
          <a:bodyPr/>
          <a:lstStyle/>
          <a:p>
            <a:r>
              <a:rPr lang="en-US" b="1" dirty="0"/>
              <a:t>DevOps</a:t>
            </a:r>
            <a:endParaRPr lang="en-US" i="1" dirty="0"/>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41</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
        <p:nvSpPr>
          <p:cNvPr id="31" name="Content Placeholder 4">
            <a:extLst>
              <a:ext uri="{FF2B5EF4-FFF2-40B4-BE49-F238E27FC236}">
                <a16:creationId xmlns:a16="http://schemas.microsoft.com/office/drawing/2014/main" id="{AC03CB7F-73F0-DF4A-B599-B06C6606C8DB}"/>
              </a:ext>
            </a:extLst>
          </p:cNvPr>
          <p:cNvSpPr>
            <a:spLocks noGrp="1"/>
          </p:cNvSpPr>
          <p:nvPr>
            <p:ph sz="half" idx="1"/>
          </p:nvPr>
        </p:nvSpPr>
        <p:spPr>
          <a:xfrm>
            <a:off x="492711" y="2204864"/>
            <a:ext cx="4687348" cy="2016223"/>
          </a:xfrm>
        </p:spPr>
        <p:txBody>
          <a:bodyPr>
            <a:normAutofit/>
          </a:bodyPr>
          <a:lstStyle/>
          <a:p>
            <a:r>
              <a:rPr lang="en-US" sz="2800" dirty="0"/>
              <a:t>DevOps is a set of practices that combines </a:t>
            </a:r>
            <a:r>
              <a:rPr lang="en-US" sz="2800" b="1" dirty="0"/>
              <a:t>software development </a:t>
            </a:r>
            <a:r>
              <a:rPr lang="en-US" sz="2800" dirty="0"/>
              <a:t>(Dev) and </a:t>
            </a:r>
            <a:r>
              <a:rPr lang="en-US" sz="2800" b="1" dirty="0"/>
              <a:t>IT operations</a:t>
            </a:r>
            <a:r>
              <a:rPr lang="en-US" sz="2800" dirty="0"/>
              <a:t> (Ops). </a:t>
            </a:r>
          </a:p>
        </p:txBody>
      </p:sp>
      <p:grpSp>
        <p:nvGrpSpPr>
          <p:cNvPr id="11" name="Group 10">
            <a:extLst>
              <a:ext uri="{FF2B5EF4-FFF2-40B4-BE49-F238E27FC236}">
                <a16:creationId xmlns:a16="http://schemas.microsoft.com/office/drawing/2014/main" id="{55C2E255-88C6-214E-9840-4591B2E9F20B}"/>
              </a:ext>
            </a:extLst>
          </p:cNvPr>
          <p:cNvGrpSpPr/>
          <p:nvPr/>
        </p:nvGrpSpPr>
        <p:grpSpPr>
          <a:xfrm>
            <a:off x="3965827" y="330429"/>
            <a:ext cx="4843944" cy="3123473"/>
            <a:chOff x="5680455" y="1476751"/>
            <a:chExt cx="6458592" cy="4164631"/>
          </a:xfrm>
        </p:grpSpPr>
        <p:pic>
          <p:nvPicPr>
            <p:cNvPr id="4" name="Picture 3">
              <a:extLst>
                <a:ext uri="{FF2B5EF4-FFF2-40B4-BE49-F238E27FC236}">
                  <a16:creationId xmlns:a16="http://schemas.microsoft.com/office/drawing/2014/main" id="{841E3236-54AB-CA4A-AEAD-73C8FD1EEF4D}"/>
                </a:ext>
              </a:extLst>
            </p:cNvPr>
            <p:cNvPicPr>
              <a:picLocks noChangeAspect="1"/>
            </p:cNvPicPr>
            <p:nvPr/>
          </p:nvPicPr>
          <p:blipFill>
            <a:blip r:embed="rId2"/>
            <a:stretch>
              <a:fillRect/>
            </a:stretch>
          </p:blipFill>
          <p:spPr>
            <a:xfrm>
              <a:off x="5680455" y="1476751"/>
              <a:ext cx="6458592" cy="4164631"/>
            </a:xfrm>
            <a:prstGeom prst="rect">
              <a:avLst/>
            </a:prstGeom>
          </p:spPr>
        </p:pic>
        <p:sp>
          <p:nvSpPr>
            <p:cNvPr id="5" name="Oval 4">
              <a:extLst>
                <a:ext uri="{FF2B5EF4-FFF2-40B4-BE49-F238E27FC236}">
                  <a16:creationId xmlns:a16="http://schemas.microsoft.com/office/drawing/2014/main" id="{B8A4AED4-9C83-D243-BA45-05091D3C0724}"/>
                </a:ext>
              </a:extLst>
            </p:cNvPr>
            <p:cNvSpPr/>
            <p:nvPr/>
          </p:nvSpPr>
          <p:spPr>
            <a:xfrm>
              <a:off x="8141368" y="2614863"/>
              <a:ext cx="1668379" cy="172051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grpSp>
      <p:sp>
        <p:nvSpPr>
          <p:cNvPr id="10" name="Content Placeholder 4">
            <a:extLst>
              <a:ext uri="{FF2B5EF4-FFF2-40B4-BE49-F238E27FC236}">
                <a16:creationId xmlns:a16="http://schemas.microsoft.com/office/drawing/2014/main" id="{0ED39F8A-4DAD-4AEB-9539-371531CE9C18}"/>
              </a:ext>
            </a:extLst>
          </p:cNvPr>
          <p:cNvSpPr txBox="1">
            <a:spLocks/>
          </p:cNvSpPr>
          <p:nvPr/>
        </p:nvSpPr>
        <p:spPr>
          <a:xfrm>
            <a:off x="499615" y="4573656"/>
            <a:ext cx="7543750" cy="136815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It aims to shorten the systems development life cycle and provide </a:t>
            </a:r>
            <a:r>
              <a:rPr lang="en-US" sz="2800" b="1" dirty="0"/>
              <a:t>continuous delivery</a:t>
            </a:r>
            <a:r>
              <a:rPr lang="en-US" sz="2800" dirty="0"/>
              <a:t> with high </a:t>
            </a:r>
            <a:r>
              <a:rPr lang="en-US" sz="2800" b="1" dirty="0"/>
              <a:t>software quality</a:t>
            </a:r>
            <a:r>
              <a:rPr lang="en-US" sz="2800" dirty="0"/>
              <a:t>.</a:t>
            </a:r>
            <a:endParaRPr lang="en-US" sz="3600" dirty="0"/>
          </a:p>
        </p:txBody>
      </p:sp>
      <p:sp>
        <p:nvSpPr>
          <p:cNvPr id="13" name="TextBox 12">
            <a:extLst>
              <a:ext uri="{FF2B5EF4-FFF2-40B4-BE49-F238E27FC236}">
                <a16:creationId xmlns:a16="http://schemas.microsoft.com/office/drawing/2014/main" id="{6BCB8D6B-9F7B-4E52-A996-7E38E7038319}"/>
              </a:ext>
            </a:extLst>
          </p:cNvPr>
          <p:cNvSpPr txBox="1"/>
          <p:nvPr/>
        </p:nvSpPr>
        <p:spPr>
          <a:xfrm>
            <a:off x="5180059" y="5772532"/>
            <a:ext cx="3384376" cy="338554"/>
          </a:xfrm>
          <a:prstGeom prst="rect">
            <a:avLst/>
          </a:prstGeom>
          <a:noFill/>
        </p:spPr>
        <p:txBody>
          <a:bodyPr wrap="square">
            <a:spAutoFit/>
          </a:bodyPr>
          <a:lstStyle/>
          <a:p>
            <a:r>
              <a:rPr lang="en-US" sz="1600" dirty="0">
                <a:hlinkClick r:id="rId3"/>
              </a:rPr>
              <a:t>https://en.wikipedia.org/wiki/DevOps</a:t>
            </a:r>
            <a:endParaRPr lang="en-US" sz="1600" dirty="0"/>
          </a:p>
        </p:txBody>
      </p:sp>
    </p:spTree>
    <p:extLst>
      <p:ext uri="{BB962C8B-B14F-4D97-AF65-F5344CB8AC3E}">
        <p14:creationId xmlns:p14="http://schemas.microsoft.com/office/powerpoint/2010/main" val="197981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093-3716-7246-91E7-62714B8415B7}"/>
              </a:ext>
            </a:extLst>
          </p:cNvPr>
          <p:cNvSpPr>
            <a:spLocks noGrp="1"/>
          </p:cNvSpPr>
          <p:nvPr>
            <p:ph type="title"/>
          </p:nvPr>
        </p:nvSpPr>
        <p:spPr/>
        <p:txBody>
          <a:bodyPr/>
          <a:lstStyle/>
          <a:p>
            <a:r>
              <a:rPr lang="en-US" dirty="0">
                <a:solidFill>
                  <a:schemeClr val="accent1"/>
                </a:solidFill>
              </a:rPr>
              <a:t>References</a:t>
            </a:r>
          </a:p>
        </p:txBody>
      </p:sp>
      <p:sp>
        <p:nvSpPr>
          <p:cNvPr id="3" name="Content Placeholder 2">
            <a:extLst>
              <a:ext uri="{FF2B5EF4-FFF2-40B4-BE49-F238E27FC236}">
                <a16:creationId xmlns:a16="http://schemas.microsoft.com/office/drawing/2014/main" id="{EEC40C2E-B8B0-C447-8F39-6443C8EFBED5}"/>
              </a:ext>
            </a:extLst>
          </p:cNvPr>
          <p:cNvSpPr>
            <a:spLocks noGrp="1"/>
          </p:cNvSpPr>
          <p:nvPr>
            <p:ph idx="1"/>
          </p:nvPr>
        </p:nvSpPr>
        <p:spPr/>
        <p:txBody>
          <a:bodyPr>
            <a:normAutofit/>
          </a:bodyPr>
          <a:lstStyle/>
          <a:p>
            <a:r>
              <a:rPr lang="en-US" sz="1800" dirty="0" err="1"/>
              <a:t>McCrackin</a:t>
            </a:r>
            <a:r>
              <a:rPr lang="en-US" sz="1800" dirty="0"/>
              <a:t>, D. C.  “CE3VA3 Software Engineering Class Notes”, McMaster University, 1991.</a:t>
            </a:r>
          </a:p>
          <a:p>
            <a:endParaRPr lang="en-US" sz="1800" dirty="0"/>
          </a:p>
          <a:p>
            <a:r>
              <a:rPr lang="en-US" sz="1800" dirty="0"/>
              <a:t>Other sources as noted on specific slides.</a:t>
            </a:r>
          </a:p>
        </p:txBody>
      </p:sp>
      <p:sp>
        <p:nvSpPr>
          <p:cNvPr id="6" name="Date Placeholder 5">
            <a:extLst>
              <a:ext uri="{FF2B5EF4-FFF2-40B4-BE49-F238E27FC236}">
                <a16:creationId xmlns:a16="http://schemas.microsoft.com/office/drawing/2014/main" id="{8DBDDB4D-D675-A641-91B4-6B807AC1309F}"/>
              </a:ext>
            </a:extLst>
          </p:cNvPr>
          <p:cNvSpPr>
            <a:spLocks noGrp="1"/>
          </p:cNvSpPr>
          <p:nvPr>
            <p:ph type="dt" sz="half" idx="10"/>
          </p:nvPr>
        </p:nvSpPr>
        <p:spPr/>
        <p:txBody>
          <a:bodyPr/>
          <a:lstStyle/>
          <a:p>
            <a:fld id="{43BB4BD9-3D05-B641-A14B-C35FF925F3B9}" type="datetime1">
              <a:rPr lang="en-CA" smtClean="0"/>
              <a:t>2021-08-17</a:t>
            </a:fld>
            <a:endParaRPr lang="en-US" dirty="0"/>
          </a:p>
        </p:txBody>
      </p:sp>
      <p:sp>
        <p:nvSpPr>
          <p:cNvPr id="7" name="Slide Number Placeholder 6">
            <a:extLst>
              <a:ext uri="{FF2B5EF4-FFF2-40B4-BE49-F238E27FC236}">
                <a16:creationId xmlns:a16="http://schemas.microsoft.com/office/drawing/2014/main" id="{3C47FC6E-3897-E248-8AF9-6F2521BA42B4}"/>
              </a:ext>
            </a:extLst>
          </p:cNvPr>
          <p:cNvSpPr>
            <a:spLocks noGrp="1"/>
          </p:cNvSpPr>
          <p:nvPr>
            <p:ph type="sldNum" sz="quarter" idx="12"/>
          </p:nvPr>
        </p:nvSpPr>
        <p:spPr/>
        <p:txBody>
          <a:bodyPr/>
          <a:lstStyle/>
          <a:p>
            <a:fld id="{7560C324-D53E-E64C-A923-2260FC9285D7}" type="slidenum">
              <a:rPr lang="en-US" smtClean="0"/>
              <a:t>42</a:t>
            </a:fld>
            <a:endParaRPr lang="en-US" dirty="0"/>
          </a:p>
        </p:txBody>
      </p:sp>
      <p:sp>
        <p:nvSpPr>
          <p:cNvPr id="8" name="Footer Placeholder 7">
            <a:extLst>
              <a:ext uri="{FF2B5EF4-FFF2-40B4-BE49-F238E27FC236}">
                <a16:creationId xmlns:a16="http://schemas.microsoft.com/office/drawing/2014/main" id="{CA834597-705F-104F-86DA-DA776ADE16FC}"/>
              </a:ext>
            </a:extLst>
          </p:cNvPr>
          <p:cNvSpPr>
            <a:spLocks noGrp="1"/>
          </p:cNvSpPr>
          <p:nvPr>
            <p:ph type="ftr" sz="quarter" idx="11"/>
          </p:nvPr>
        </p:nvSpPr>
        <p:spPr/>
        <p:txBody>
          <a:bodyPr/>
          <a:lstStyle/>
          <a:p>
            <a:r>
              <a:rPr lang="en-US" dirty="0"/>
              <a:t>Software Engineering</a:t>
            </a:r>
          </a:p>
        </p:txBody>
      </p:sp>
    </p:spTree>
    <p:extLst>
      <p:ext uri="{BB962C8B-B14F-4D97-AF65-F5344CB8AC3E}">
        <p14:creationId xmlns:p14="http://schemas.microsoft.com/office/powerpoint/2010/main" val="3241511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What is "Engineering"?</a:t>
            </a:r>
          </a:p>
        </p:txBody>
      </p:sp>
      <p:sp>
        <p:nvSpPr>
          <p:cNvPr id="3" name="Content Placeholder 2"/>
          <p:cNvSpPr>
            <a:spLocks noGrp="1"/>
          </p:cNvSpPr>
          <p:nvPr>
            <p:ph idx="1"/>
          </p:nvPr>
        </p:nvSpPr>
        <p:spPr>
          <a:xfrm>
            <a:off x="457200" y="1700808"/>
            <a:ext cx="8229600" cy="4248472"/>
          </a:xfrm>
        </p:spPr>
        <p:txBody>
          <a:bodyPr>
            <a:normAutofit/>
          </a:bodyPr>
          <a:lstStyle/>
          <a:p>
            <a:r>
              <a:rPr lang="en-US" dirty="0"/>
              <a:t>A discipline based on science to solve practical problems in the service of humanity. </a:t>
            </a:r>
          </a:p>
          <a:p>
            <a:endParaRPr lang="en-US" dirty="0"/>
          </a:p>
          <a:p>
            <a:r>
              <a:rPr lang="en-US" dirty="0"/>
              <a:t>Repeatable and based on professionalism</a:t>
            </a:r>
          </a:p>
          <a:p>
            <a:endParaRPr lang="en-US" dirty="0"/>
          </a:p>
          <a:p>
            <a:r>
              <a:rPr lang="en-US" dirty="0"/>
              <a:t>Understanding technologies; making decisions based on balancing trade-offs </a:t>
            </a:r>
          </a:p>
          <a:p>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5</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42374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What is "Software Engineering"?</a:t>
            </a:r>
          </a:p>
        </p:txBody>
      </p:sp>
      <p:sp>
        <p:nvSpPr>
          <p:cNvPr id="3" name="Content Placeholder 2"/>
          <p:cNvSpPr>
            <a:spLocks noGrp="1"/>
          </p:cNvSpPr>
          <p:nvPr>
            <p:ph idx="1"/>
          </p:nvPr>
        </p:nvSpPr>
        <p:spPr>
          <a:xfrm>
            <a:off x="457200" y="1700808"/>
            <a:ext cx="8229600" cy="4464496"/>
          </a:xfrm>
        </p:spPr>
        <p:txBody>
          <a:bodyPr>
            <a:normAutofit/>
          </a:bodyPr>
          <a:lstStyle/>
          <a:p>
            <a:r>
              <a:rPr lang="en-US" dirty="0"/>
              <a:t>From Frederick P. Brooks’ </a:t>
            </a:r>
            <a:r>
              <a:rPr lang="en-US" i="1" dirty="0"/>
              <a:t>The Mythical Man-Month: Essays on Software Engineering...</a:t>
            </a:r>
            <a:endParaRPr lang="en-US" dirty="0"/>
          </a:p>
          <a:p>
            <a:pPr lvl="1"/>
            <a:r>
              <a:rPr lang="en-US" dirty="0"/>
              <a:t>how to design and build a set of programs into a system </a:t>
            </a:r>
          </a:p>
          <a:p>
            <a:pPr lvl="1"/>
            <a:r>
              <a:rPr lang="en-US" dirty="0"/>
              <a:t>how to design and build a program or a system into a robust, tested, documented, supported product </a:t>
            </a:r>
          </a:p>
          <a:p>
            <a:pPr lvl="1"/>
            <a:r>
              <a:rPr lang="en-US" dirty="0"/>
              <a:t>how to maintain intellectual control over complexity in large doses </a:t>
            </a:r>
          </a:p>
          <a:p>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6</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285241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What is "Software Engineering"?</a:t>
            </a:r>
          </a:p>
        </p:txBody>
      </p:sp>
      <p:sp>
        <p:nvSpPr>
          <p:cNvPr id="3" name="Content Placeholder 2"/>
          <p:cNvSpPr>
            <a:spLocks noGrp="1"/>
          </p:cNvSpPr>
          <p:nvPr>
            <p:ph idx="1"/>
          </p:nvPr>
        </p:nvSpPr>
        <p:spPr>
          <a:xfrm>
            <a:off x="457200" y="1700808"/>
            <a:ext cx="8229600" cy="4464496"/>
          </a:xfrm>
        </p:spPr>
        <p:txBody>
          <a:bodyPr>
            <a:normAutofit/>
          </a:bodyPr>
          <a:lstStyle/>
          <a:p>
            <a:r>
              <a:rPr lang="en-US" dirty="0"/>
              <a:t>means developing software that has certain qualities </a:t>
            </a:r>
          </a:p>
          <a:p>
            <a:pPr lvl="1"/>
            <a:r>
              <a:rPr lang="en-US" dirty="0"/>
              <a:t>meets its stated requirements </a:t>
            </a:r>
          </a:p>
          <a:p>
            <a:pPr lvl="1"/>
            <a:r>
              <a:rPr lang="en-US" dirty="0"/>
              <a:t>is useful and useable </a:t>
            </a:r>
          </a:p>
          <a:p>
            <a:pPr lvl="1"/>
            <a:r>
              <a:rPr lang="en-US" dirty="0"/>
              <a:t>can be created with predictable schedule, budget, performance, reliability and robustness</a:t>
            </a:r>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7</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216325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What is "Software Engineering"?</a:t>
            </a:r>
          </a:p>
        </p:txBody>
      </p:sp>
      <p:sp>
        <p:nvSpPr>
          <p:cNvPr id="3" name="Content Placeholder 2"/>
          <p:cNvSpPr>
            <a:spLocks noGrp="1"/>
          </p:cNvSpPr>
          <p:nvPr>
            <p:ph idx="1"/>
          </p:nvPr>
        </p:nvSpPr>
        <p:spPr>
          <a:xfrm>
            <a:off x="457200" y="1700808"/>
            <a:ext cx="8229600" cy="4464496"/>
          </a:xfrm>
        </p:spPr>
        <p:txBody>
          <a:bodyPr>
            <a:normAutofit/>
          </a:bodyPr>
          <a:lstStyle/>
          <a:p>
            <a:r>
              <a:rPr lang="en-US" dirty="0"/>
              <a:t>It's not just programming!</a:t>
            </a:r>
          </a:p>
          <a:p>
            <a:pPr lvl="1"/>
            <a:r>
              <a:rPr lang="en-US" dirty="0"/>
              <a:t>includes requirements gathering, design, modeling, programming, quality assurance (QA), deployment, and maintenance </a:t>
            </a:r>
          </a:p>
          <a:p>
            <a:r>
              <a:rPr lang="en-US" dirty="0"/>
              <a:t>also has non-engineering concerns </a:t>
            </a:r>
          </a:p>
          <a:p>
            <a:pPr lvl="1"/>
            <a:r>
              <a:rPr lang="en-US" dirty="0"/>
              <a:t>economic concerns </a:t>
            </a:r>
            <a:br>
              <a:rPr lang="en-US" dirty="0"/>
            </a:br>
            <a:r>
              <a:rPr lang="en-US" i="1" dirty="0"/>
              <a:t>These are not engineering concerns, but legitimate concerns none the less </a:t>
            </a:r>
            <a:endParaRPr lang="en-US"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8</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384654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r>
              <a:rPr lang="en-US" dirty="0">
                <a:solidFill>
                  <a:schemeClr val="accent1"/>
                </a:solidFill>
              </a:rPr>
              <a:t>Software Engineering</a:t>
            </a:r>
          </a:p>
        </p:txBody>
      </p:sp>
      <p:sp>
        <p:nvSpPr>
          <p:cNvPr id="3" name="Content Placeholder 2"/>
          <p:cNvSpPr>
            <a:spLocks noGrp="1"/>
          </p:cNvSpPr>
          <p:nvPr>
            <p:ph idx="1"/>
          </p:nvPr>
        </p:nvSpPr>
        <p:spPr>
          <a:xfrm>
            <a:off x="457200" y="2204864"/>
            <a:ext cx="8229600" cy="3312367"/>
          </a:xfrm>
        </p:spPr>
        <p:txBody>
          <a:bodyPr>
            <a:normAutofit fontScale="92500" lnSpcReduction="10000"/>
          </a:bodyPr>
          <a:lstStyle/>
          <a:p>
            <a:r>
              <a:rPr lang="en-US" dirty="0"/>
              <a:t>Systems designers in the computer industry have found that the engineering and scientific method of problem solving can be adapted to the development of </a:t>
            </a:r>
            <a:r>
              <a:rPr lang="en-US" b="1" dirty="0"/>
              <a:t>reliable</a:t>
            </a:r>
            <a:r>
              <a:rPr lang="en-US" dirty="0"/>
              <a:t> software systems as well.</a:t>
            </a:r>
            <a:br>
              <a:rPr lang="en-CA" dirty="0"/>
            </a:br>
            <a:endParaRPr lang="en-CA" dirty="0"/>
          </a:p>
          <a:p>
            <a:r>
              <a:rPr lang="en-US" dirty="0"/>
              <a:t>This approach is called </a:t>
            </a:r>
            <a:r>
              <a:rPr lang="en-US" b="1" dirty="0"/>
              <a:t>software engineering</a:t>
            </a:r>
            <a:r>
              <a:rPr lang="en-US" dirty="0"/>
              <a:t>. </a:t>
            </a:r>
            <a:endParaRPr lang="en-CA" dirty="0"/>
          </a:p>
        </p:txBody>
      </p:sp>
      <p:sp>
        <p:nvSpPr>
          <p:cNvPr id="4" name="Date Placeholder 3"/>
          <p:cNvSpPr>
            <a:spLocks noGrp="1"/>
          </p:cNvSpPr>
          <p:nvPr>
            <p:ph type="dt" sz="half" idx="10"/>
          </p:nvPr>
        </p:nvSpPr>
        <p:spPr/>
        <p:txBody>
          <a:bodyPr/>
          <a:lstStyle/>
          <a:p>
            <a:fld id="{354C9B60-2820-4CE5-AEF0-8B1565DE2D85}" type="datetime1">
              <a:rPr lang="en-US" smtClean="0"/>
              <a:t>8/17/2021</a:t>
            </a:fld>
            <a:endParaRPr lang="en-CA" dirty="0"/>
          </a:p>
        </p:txBody>
      </p:sp>
      <p:sp>
        <p:nvSpPr>
          <p:cNvPr id="5" name="Slide Number Placeholder 4"/>
          <p:cNvSpPr>
            <a:spLocks noGrp="1"/>
          </p:cNvSpPr>
          <p:nvPr>
            <p:ph type="sldNum" sz="quarter" idx="12"/>
          </p:nvPr>
        </p:nvSpPr>
        <p:spPr/>
        <p:txBody>
          <a:bodyPr/>
          <a:lstStyle/>
          <a:p>
            <a:fld id="{97696FCC-4741-479E-A096-50DE1561EA87}" type="slidenum">
              <a:rPr lang="en-CA" smtClean="0"/>
              <a:pPr/>
              <a:t>9</a:t>
            </a:fld>
            <a:endParaRPr lang="en-CA" dirty="0"/>
          </a:p>
        </p:txBody>
      </p:sp>
      <p:sp>
        <p:nvSpPr>
          <p:cNvPr id="8" name="TextBox 7"/>
          <p:cNvSpPr txBox="1"/>
          <p:nvPr/>
        </p:nvSpPr>
        <p:spPr>
          <a:xfrm>
            <a:off x="2915816" y="6381328"/>
            <a:ext cx="3600400" cy="276999"/>
          </a:xfrm>
          <a:prstGeom prst="rect">
            <a:avLst/>
          </a:prstGeom>
          <a:noFill/>
        </p:spPr>
        <p:txBody>
          <a:bodyPr wrap="square" rtlCol="0">
            <a:spAutoFit/>
          </a:bodyPr>
          <a:lstStyle/>
          <a:p>
            <a:pPr algn="ctr"/>
            <a:r>
              <a:rPr lang="en-US" sz="1200" dirty="0">
                <a:solidFill>
                  <a:schemeClr val="bg1">
                    <a:lumMod val="65000"/>
                  </a:schemeClr>
                </a:solidFill>
              </a:rPr>
              <a:t>Software Engineering</a:t>
            </a:r>
          </a:p>
        </p:txBody>
      </p:sp>
    </p:spTree>
    <p:extLst>
      <p:ext uri="{BB962C8B-B14F-4D97-AF65-F5344CB8AC3E}">
        <p14:creationId xmlns:p14="http://schemas.microsoft.com/office/powerpoint/2010/main" val="197235271"/>
      </p:ext>
    </p:extLst>
  </p:cSld>
  <p:clrMapOvr>
    <a:masterClrMapping/>
  </p:clrMapOvr>
</p:sld>
</file>

<file path=ppt/theme/theme1.xml><?xml version="1.0" encoding="utf-8"?>
<a:theme xmlns:a="http://schemas.openxmlformats.org/drawingml/2006/main" name="CTEC123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CTEC1239.potx</Template>
  <TotalTime>6398</TotalTime>
  <Words>2157</Words>
  <Application>Microsoft Office PowerPoint</Application>
  <PresentationFormat>On-screen Show (4:3)</PresentationFormat>
  <Paragraphs>359</Paragraphs>
  <Slides>42</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Bahnschrift</vt:lpstr>
      <vt:lpstr>Calibri</vt:lpstr>
      <vt:lpstr>Helvetica Neue</vt:lpstr>
      <vt:lpstr>CTEC1239</vt:lpstr>
      <vt:lpstr>What Is Software Engineering?</vt:lpstr>
      <vt:lpstr>PowerPoint Presentation</vt:lpstr>
      <vt:lpstr>Problem Solving</vt:lpstr>
      <vt:lpstr>The Engineering and Scientific Method</vt:lpstr>
      <vt:lpstr>What is "Engineering"?</vt:lpstr>
      <vt:lpstr>What is "Software Engineering"?</vt:lpstr>
      <vt:lpstr>What is "Software Engineering"?</vt:lpstr>
      <vt:lpstr>What is "Software Engineering"?</vt:lpstr>
      <vt:lpstr>Software Engineering</vt:lpstr>
      <vt:lpstr>Software Engineering</vt:lpstr>
      <vt:lpstr>Software Engineering Methodology</vt:lpstr>
      <vt:lpstr>Software Engineering -- Definition</vt:lpstr>
      <vt:lpstr>Software Engineering – A Brief History</vt:lpstr>
      <vt:lpstr>Software -- Definition</vt:lpstr>
      <vt:lpstr>“Amusing” Software Properties</vt:lpstr>
      <vt:lpstr>“Amusing” Software Properties</vt:lpstr>
      <vt:lpstr>“Amusing” Software Properties – The Moral(s) of the Story</vt:lpstr>
      <vt:lpstr>Types of Software Applications</vt:lpstr>
      <vt:lpstr>Major Software Management Problems</vt:lpstr>
      <vt:lpstr>Software “Life Cycle” – Classic Model</vt:lpstr>
      <vt:lpstr>Software “Life Cycle” – Classic Model</vt:lpstr>
      <vt:lpstr>The Original Waterfall Model (1970)</vt:lpstr>
      <vt:lpstr>The Waterfall Model (2)</vt:lpstr>
      <vt:lpstr>The Waterfall Model (3)</vt:lpstr>
      <vt:lpstr>Prototyping* (Exploratory Programming)</vt:lpstr>
      <vt:lpstr>Software “Life Cycle” – Next Generation</vt:lpstr>
      <vt:lpstr>Software Development Life Cycle (SDLC)</vt:lpstr>
      <vt:lpstr>Systems Development Life Cycle (SDLC)</vt:lpstr>
      <vt:lpstr>Agile</vt:lpstr>
      <vt:lpstr>Agile</vt:lpstr>
      <vt:lpstr>Agile</vt:lpstr>
      <vt:lpstr>Methods Specifically Designed Around Agile Development</vt:lpstr>
      <vt:lpstr>Methods Specifically Designed Around Agile Development (2)</vt:lpstr>
      <vt:lpstr>Scrum</vt:lpstr>
      <vt:lpstr>Scrum</vt:lpstr>
      <vt:lpstr>DSDM Atern</vt:lpstr>
      <vt:lpstr>DSDM Atern</vt:lpstr>
      <vt:lpstr>Defects</vt:lpstr>
      <vt:lpstr>Defects</vt:lpstr>
      <vt:lpstr>PowerPoint Presentation</vt:lpstr>
      <vt:lpstr>DevOps</vt:lpstr>
      <vt:lpstr>References</vt:lpstr>
    </vt:vector>
  </TitlesOfParts>
  <Company>Niagara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mhughes</dc:creator>
  <cp:lastModifiedBy>Mike Boldin</cp:lastModifiedBy>
  <cp:revision>38</cp:revision>
  <cp:lastPrinted>2016-12-28T19:16:55Z</cp:lastPrinted>
  <dcterms:created xsi:type="dcterms:W3CDTF">2009-09-17T18:21:01Z</dcterms:created>
  <dcterms:modified xsi:type="dcterms:W3CDTF">2021-08-17T19:10:23Z</dcterms:modified>
</cp:coreProperties>
</file>